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3"/>
  </p:notesMasterIdLst>
  <p:handoutMasterIdLst>
    <p:handoutMasterId r:id="rId24"/>
  </p:handoutMasterIdLst>
  <p:sldIdLst>
    <p:sldId id="282" r:id="rId5"/>
    <p:sldId id="311" r:id="rId6"/>
    <p:sldId id="292" r:id="rId7"/>
    <p:sldId id="313" r:id="rId8"/>
    <p:sldId id="314" r:id="rId9"/>
    <p:sldId id="283" r:id="rId10"/>
    <p:sldId id="316" r:id="rId11"/>
    <p:sldId id="317" r:id="rId12"/>
    <p:sldId id="318" r:id="rId13"/>
    <p:sldId id="319" r:id="rId14"/>
    <p:sldId id="298" r:id="rId15"/>
    <p:sldId id="307" r:id="rId16"/>
    <p:sldId id="293" r:id="rId17"/>
    <p:sldId id="315" r:id="rId18"/>
    <p:sldId id="300" r:id="rId19"/>
    <p:sldId id="308" r:id="rId20"/>
    <p:sldId id="285" r:id="rId21"/>
    <p:sldId id="31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CF6"/>
    <a:srgbClr val="00B9D2"/>
    <a:srgbClr val="15A3BD"/>
    <a:srgbClr val="25C6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4" autoAdjust="0"/>
    <p:restoredTop sz="77544" autoAdjust="0"/>
  </p:normalViewPr>
  <p:slideViewPr>
    <p:cSldViewPr snapToGrid="0">
      <p:cViewPr>
        <p:scale>
          <a:sx n="75" d="100"/>
          <a:sy n="75" d="100"/>
        </p:scale>
        <p:origin x="1968" y="37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8" d="100"/>
          <a:sy n="88" d="100"/>
        </p:scale>
        <p:origin x="2886"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2019/08/20</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jpg>
</file>

<file path=ppt/media/image18.jpg>
</file>

<file path=ppt/media/image19.png>
</file>

<file path=ppt/media/image2.jpg>
</file>

<file path=ppt/media/image20.jpg>
</file>

<file path=ppt/media/image21.jpg>
</file>

<file path=ppt/media/image22.jpg>
</file>

<file path=ppt/media/image23.jpg>
</file>

<file path=ppt/media/image24.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2019/08/20</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ZA" smtClean="0"/>
              <a:t>1</a:t>
            </a:fld>
            <a:endParaRPr lang="en-ZA" dirty="0"/>
          </a:p>
        </p:txBody>
      </p:sp>
    </p:spTree>
    <p:extLst>
      <p:ext uri="{BB962C8B-B14F-4D97-AF65-F5344CB8AC3E}">
        <p14:creationId xmlns:p14="http://schemas.microsoft.com/office/powerpoint/2010/main" val="24536038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ZA" smtClean="0"/>
              <a:t>10</a:t>
            </a:fld>
            <a:endParaRPr lang="en-ZA" dirty="0"/>
          </a:p>
        </p:txBody>
      </p:sp>
    </p:spTree>
    <p:extLst>
      <p:ext uri="{BB962C8B-B14F-4D97-AF65-F5344CB8AC3E}">
        <p14:creationId xmlns:p14="http://schemas.microsoft.com/office/powerpoint/2010/main" val="1939218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00000"/>
              </a:lnSpc>
              <a:buFont typeface="Arial" panose="020B0604020202020204" pitchFamily="34" charset="0"/>
              <a:buChar char="•"/>
            </a:pPr>
            <a:r>
              <a:rPr lang="en-US" sz="1200" dirty="0"/>
              <a:t>Mock failures of dependencies (any service dependency for example).</a:t>
            </a:r>
            <a:endParaRPr lang="en-ZA" sz="1200" dirty="0"/>
          </a:p>
          <a:p>
            <a:pPr marL="171450" indent="-171450">
              <a:lnSpc>
                <a:spcPct val="100000"/>
              </a:lnSpc>
              <a:buFont typeface="Arial" panose="020B0604020202020204" pitchFamily="34" charset="0"/>
              <a:buChar char="•"/>
            </a:pPr>
            <a:r>
              <a:rPr lang="en-US" sz="1200" dirty="0"/>
              <a:t>Define when to fail based on some external factors - maybe global configuration or some rule.</a:t>
            </a:r>
            <a:endParaRPr lang="en-ZA" sz="1200" dirty="0"/>
          </a:p>
          <a:p>
            <a:pPr marL="171450" indent="-171450">
              <a:lnSpc>
                <a:spcPct val="100000"/>
              </a:lnSpc>
              <a:buFont typeface="Arial" panose="020B0604020202020204" pitchFamily="34" charset="0"/>
              <a:buChar char="•"/>
            </a:pPr>
            <a:r>
              <a:rPr lang="en-US" sz="1200" dirty="0"/>
              <a:t>A way to revert easily, to control the blast radius.</a:t>
            </a:r>
          </a:p>
          <a:p>
            <a:pPr marL="171450" indent="-171450">
              <a:lnSpc>
                <a:spcPct val="100000"/>
              </a:lnSpc>
              <a:buFont typeface="Arial" panose="020B0604020202020204" pitchFamily="34" charset="0"/>
              <a:buChar char="•"/>
            </a:pPr>
            <a:r>
              <a:rPr lang="en-US" sz="1200" dirty="0"/>
              <a:t>Production grade, to run this in a production or near-production system with automation.</a:t>
            </a:r>
            <a:endParaRPr lang="en-ZA"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14</a:t>
            </a:fld>
            <a:endParaRPr lang="en-ZA" dirty="0"/>
          </a:p>
        </p:txBody>
      </p:sp>
    </p:spTree>
    <p:extLst>
      <p:ext uri="{BB962C8B-B14F-4D97-AF65-F5344CB8AC3E}">
        <p14:creationId xmlns:p14="http://schemas.microsoft.com/office/powerpoint/2010/main" val="3370166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s-CO" dirty="0"/>
              <a:t>Culture: </a:t>
            </a:r>
            <a:r>
              <a:rPr lang="en-US" dirty="0"/>
              <a:t>it's more about the culture than a tool, tools just there to help us, but the most important thing is the companies adopt the culture</a:t>
            </a:r>
          </a:p>
          <a:p>
            <a:pPr marL="171450" indent="-171450">
              <a:buFont typeface="Arial" panose="020B0604020202020204" pitchFamily="34" charset="0"/>
              <a:buChar char="•"/>
            </a:pPr>
            <a:r>
              <a:rPr lang="en-US" dirty="0"/>
              <a:t>Monitoring: </a:t>
            </a:r>
            <a:r>
              <a:rPr lang="en-US" sz="1200" b="0" i="0" kern="1200" dirty="0">
                <a:solidFill>
                  <a:schemeClr val="tx1"/>
                </a:solidFill>
                <a:effectLst/>
                <a:latin typeface="+mn-lt"/>
                <a:ea typeface="+mn-ea"/>
                <a:cs typeface="+mn-cs"/>
              </a:rPr>
              <a:t>requires a good monitoring tool/strategy to be able to realize easily about system weaknesses and be aware where they are exactly, then be able to make decisions faster to fix them</a:t>
            </a:r>
          </a:p>
          <a:p>
            <a:pPr marL="171450" indent="-171450">
              <a:buFont typeface="Arial" panose="020B0604020202020204" pitchFamily="34" charset="0"/>
              <a:buChar char="•"/>
            </a:pPr>
            <a:r>
              <a:rPr lang="en-ZA" sz="1200" dirty="0"/>
              <a:t>Cloud vendor specific: every cloud vendor offers different API’s and SDK’s to interact to.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ZA" sz="1200" dirty="0"/>
              <a:t>Limited tools for Azure: the majority of the chaos tools are built for AWS, such as “The Simian Army”, </a:t>
            </a:r>
            <a:r>
              <a:rPr lang="en-ZA" sz="1200" dirty="0" err="1"/>
              <a:t>Gremly</a:t>
            </a:r>
            <a:r>
              <a:rPr lang="en-ZA" sz="1200" dirty="0"/>
              <a:t> offers a couple of services that can be integrated with azure</a:t>
            </a:r>
          </a:p>
          <a:p>
            <a:pPr marL="171450" indent="-171450">
              <a:buFont typeface="Arial" panose="020B0604020202020204" pitchFamily="34" charset="0"/>
              <a:buChar cha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530193B-564F-4854-8A52-728F3FB19C85}" type="slidenum">
              <a:rPr lang="en-ZA" smtClean="0"/>
              <a:t>15</a:t>
            </a:fld>
            <a:endParaRPr lang="en-ZA" dirty="0"/>
          </a:p>
        </p:txBody>
      </p:sp>
    </p:spTree>
    <p:extLst>
      <p:ext uri="{BB962C8B-B14F-4D97-AF65-F5344CB8AC3E}">
        <p14:creationId xmlns:p14="http://schemas.microsoft.com/office/powerpoint/2010/main" val="3628045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ZA" smtClean="0"/>
              <a:t>16</a:t>
            </a:fld>
            <a:endParaRPr lang="en-ZA" dirty="0"/>
          </a:p>
        </p:txBody>
      </p:sp>
    </p:spTree>
    <p:extLst>
      <p:ext uri="{BB962C8B-B14F-4D97-AF65-F5344CB8AC3E}">
        <p14:creationId xmlns:p14="http://schemas.microsoft.com/office/powerpoint/2010/main" val="3508897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17</a:t>
            </a:fld>
            <a:endParaRPr lang="en-ZA" dirty="0"/>
          </a:p>
        </p:txBody>
      </p:sp>
    </p:spTree>
    <p:extLst>
      <p:ext uri="{BB962C8B-B14F-4D97-AF65-F5344CB8AC3E}">
        <p14:creationId xmlns:p14="http://schemas.microsoft.com/office/powerpoint/2010/main" val="41167141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18</a:t>
            </a:fld>
            <a:endParaRPr lang="en-ZA" dirty="0"/>
          </a:p>
        </p:txBody>
      </p:sp>
    </p:spTree>
    <p:extLst>
      <p:ext uri="{BB962C8B-B14F-4D97-AF65-F5344CB8AC3E}">
        <p14:creationId xmlns:p14="http://schemas.microsoft.com/office/powerpoint/2010/main" val="3471043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2</a:t>
            </a:fld>
            <a:endParaRPr lang="en-ZA" dirty="0"/>
          </a:p>
        </p:txBody>
      </p:sp>
    </p:spTree>
    <p:extLst>
      <p:ext uri="{BB962C8B-B14F-4D97-AF65-F5344CB8AC3E}">
        <p14:creationId xmlns:p14="http://schemas.microsoft.com/office/powerpoint/2010/main" val="4253755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 la </a:t>
            </a:r>
            <a:r>
              <a:rPr lang="en-US" dirty="0" err="1"/>
              <a:t>disciplina</a:t>
            </a:r>
            <a:r>
              <a:rPr lang="en-US" dirty="0"/>
              <a:t> de </a:t>
            </a:r>
            <a:r>
              <a:rPr lang="en-US" dirty="0" err="1"/>
              <a:t>experimentar</a:t>
            </a:r>
            <a:r>
              <a:rPr lang="en-US" dirty="0"/>
              <a:t> </a:t>
            </a:r>
            <a:r>
              <a:rPr lang="en-US" dirty="0" err="1"/>
              <a:t>en</a:t>
            </a:r>
            <a:r>
              <a:rPr lang="en-US" dirty="0"/>
              <a:t> un Sistema </a:t>
            </a:r>
            <a:r>
              <a:rPr lang="en-US" dirty="0" err="1"/>
              <a:t>distribuido</a:t>
            </a:r>
            <a:r>
              <a:rPr lang="en-US" dirty="0"/>
              <a:t> para </a:t>
            </a:r>
            <a:r>
              <a:rPr lang="en-US" dirty="0" err="1"/>
              <a:t>asegurar</a:t>
            </a:r>
            <a:r>
              <a:rPr lang="en-US" dirty="0"/>
              <a:t> que </a:t>
            </a:r>
            <a:r>
              <a:rPr lang="en-US" dirty="0" err="1"/>
              <a:t>nuestras</a:t>
            </a:r>
            <a:r>
              <a:rPr lang="en-US" dirty="0"/>
              <a:t> </a:t>
            </a:r>
            <a:r>
              <a:rPr lang="en-US" dirty="0" err="1"/>
              <a:t>estrategias</a:t>
            </a:r>
            <a:r>
              <a:rPr lang="en-US" dirty="0"/>
              <a:t> de </a:t>
            </a:r>
            <a:r>
              <a:rPr lang="en-US" dirty="0" err="1"/>
              <a:t>resiliencia</a:t>
            </a:r>
            <a:r>
              <a:rPr lang="en-US" dirty="0"/>
              <a:t> </a:t>
            </a:r>
            <a:r>
              <a:rPr lang="en-US" dirty="0" err="1"/>
              <a:t>están</a:t>
            </a:r>
            <a:r>
              <a:rPr lang="en-US" dirty="0"/>
              <a:t> bien </a:t>
            </a:r>
            <a:r>
              <a:rPr lang="en-US" dirty="0" err="1"/>
              <a:t>implementadas</a:t>
            </a:r>
            <a:r>
              <a:rPr lang="en-US" dirty="0"/>
              <a:t> y </a:t>
            </a:r>
            <a:r>
              <a:rPr lang="en-US" dirty="0" err="1"/>
              <a:t>pueden</a:t>
            </a:r>
            <a:r>
              <a:rPr lang="en-US" dirty="0"/>
              <a:t> </a:t>
            </a:r>
            <a:r>
              <a:rPr lang="en-US" dirty="0" err="1"/>
              <a:t>soportar</a:t>
            </a:r>
            <a:r>
              <a:rPr lang="en-US" dirty="0"/>
              <a:t> </a:t>
            </a:r>
            <a:r>
              <a:rPr lang="en-US" dirty="0" err="1"/>
              <a:t>condiciones</a:t>
            </a:r>
            <a:r>
              <a:rPr lang="en-US" dirty="0"/>
              <a:t> </a:t>
            </a:r>
            <a:r>
              <a:rPr lang="en-US" dirty="0" err="1"/>
              <a:t>adversas</a:t>
            </a:r>
            <a:r>
              <a:rPr lang="en-US" dirty="0"/>
              <a:t> </a:t>
            </a:r>
            <a:r>
              <a:rPr lang="en-US" dirty="0" err="1"/>
              <a:t>en</a:t>
            </a:r>
            <a:r>
              <a:rPr lang="en-US" dirty="0"/>
              <a:t> un </a:t>
            </a:r>
            <a:r>
              <a:rPr lang="en-US" dirty="0" err="1"/>
              <a:t>ambiente</a:t>
            </a:r>
            <a:r>
              <a:rPr lang="en-US" dirty="0"/>
              <a:t> </a:t>
            </a:r>
            <a:r>
              <a:rPr lang="en-US" dirty="0" err="1"/>
              <a:t>productivo</a:t>
            </a:r>
            <a:r>
              <a:rPr lang="en-US" dirty="0"/>
              <a:t>. </a:t>
            </a:r>
            <a:r>
              <a:rPr lang="en-US" dirty="0" err="1"/>
              <a:t>En</a:t>
            </a:r>
            <a:r>
              <a:rPr lang="en-US" dirty="0"/>
              <a:t> </a:t>
            </a:r>
            <a:r>
              <a:rPr lang="en-US" dirty="0" err="1"/>
              <a:t>otras</a:t>
            </a:r>
            <a:r>
              <a:rPr lang="en-US" dirty="0"/>
              <a:t> palabras, la idea </a:t>
            </a:r>
            <a:r>
              <a:rPr lang="en-US" dirty="0" err="1"/>
              <a:t>ppal</a:t>
            </a:r>
            <a:r>
              <a:rPr lang="en-US" dirty="0"/>
              <a:t> es </a:t>
            </a:r>
            <a:r>
              <a:rPr lang="en-US" dirty="0" err="1"/>
              <a:t>inyectar</a:t>
            </a:r>
            <a:r>
              <a:rPr lang="en-US" dirty="0"/>
              <a:t> </a:t>
            </a:r>
            <a:r>
              <a:rPr lang="en-US" dirty="0" err="1"/>
              <a:t>fallas</a:t>
            </a:r>
            <a:r>
              <a:rPr lang="en-US" dirty="0"/>
              <a:t> </a:t>
            </a:r>
            <a:r>
              <a:rPr lang="en-US" dirty="0" err="1"/>
              <a:t>deliveradamente</a:t>
            </a:r>
            <a:r>
              <a:rPr lang="en-US" dirty="0"/>
              <a:t> al Sistema de una </a:t>
            </a:r>
            <a:r>
              <a:rPr lang="en-US" dirty="0" err="1"/>
              <a:t>manera</a:t>
            </a:r>
            <a:r>
              <a:rPr lang="en-US" dirty="0"/>
              <a:t> </a:t>
            </a:r>
            <a:r>
              <a:rPr lang="en-US" dirty="0" err="1"/>
              <a:t>controlada</a:t>
            </a:r>
            <a:r>
              <a:rPr lang="en-US" dirty="0"/>
              <a:t> para </a:t>
            </a:r>
            <a:r>
              <a:rPr lang="en-US" dirty="0" err="1"/>
              <a:t>observar</a:t>
            </a:r>
            <a:r>
              <a:rPr lang="en-US" dirty="0"/>
              <a:t> el </a:t>
            </a:r>
            <a:r>
              <a:rPr lang="en-US" dirty="0" err="1"/>
              <a:t>comportamiento</a:t>
            </a:r>
            <a:r>
              <a:rPr lang="en-US" dirty="0"/>
              <a:t> del Sistema </a:t>
            </a:r>
            <a:r>
              <a:rPr lang="en-US" dirty="0" err="1"/>
              <a:t>en</a:t>
            </a:r>
            <a:r>
              <a:rPr lang="en-US" dirty="0"/>
              <a:t> </a:t>
            </a:r>
            <a:r>
              <a:rPr lang="en-US" dirty="0" err="1"/>
              <a:t>condiciones</a:t>
            </a:r>
            <a:r>
              <a:rPr lang="en-US" dirty="0"/>
              <a:t> </a:t>
            </a:r>
            <a:r>
              <a:rPr lang="en-US" dirty="0" err="1"/>
              <a:t>adversas</a:t>
            </a:r>
            <a:r>
              <a:rPr lang="en-US" dirty="0"/>
              <a:t> y </a:t>
            </a:r>
            <a:r>
              <a:rPr lang="en-US" dirty="0" err="1"/>
              <a:t>aprender</a:t>
            </a:r>
            <a:r>
              <a:rPr lang="en-US" dirty="0"/>
              <a:t> </a:t>
            </a:r>
            <a:r>
              <a:rPr lang="en-US" dirty="0" err="1"/>
              <a:t>como</a:t>
            </a:r>
            <a:r>
              <a:rPr lang="en-US" dirty="0"/>
              <a:t> </a:t>
            </a:r>
            <a:r>
              <a:rPr lang="en-US" dirty="0" err="1"/>
              <a:t>hacerlo</a:t>
            </a:r>
            <a:r>
              <a:rPr lang="en-US" dirty="0"/>
              <a:t> </a:t>
            </a:r>
            <a:r>
              <a:rPr lang="en-US" dirty="0" err="1"/>
              <a:t>más</a:t>
            </a:r>
            <a:r>
              <a:rPr lang="en-US" dirty="0"/>
              <a:t> </a:t>
            </a:r>
            <a:r>
              <a:rPr lang="en-US" dirty="0" err="1"/>
              <a:t>resiliente</a:t>
            </a:r>
            <a:r>
              <a:rPr lang="en-US" dirty="0"/>
              <a:t>.</a:t>
            </a:r>
          </a:p>
          <a:p>
            <a:endParaRPr lang="en-US" dirty="0"/>
          </a:p>
          <a:p>
            <a:r>
              <a:rPr lang="en-US" b="1" dirty="0"/>
              <a:t>***Mention principles*** document maintained by the community</a:t>
            </a:r>
          </a:p>
        </p:txBody>
      </p:sp>
      <p:sp>
        <p:nvSpPr>
          <p:cNvPr id="4" name="Slide Number Placeholder 3"/>
          <p:cNvSpPr>
            <a:spLocks noGrp="1"/>
          </p:cNvSpPr>
          <p:nvPr>
            <p:ph type="sldNum" sz="quarter" idx="10"/>
          </p:nvPr>
        </p:nvSpPr>
        <p:spPr/>
        <p:txBody>
          <a:bodyPr/>
          <a:lstStyle/>
          <a:p>
            <a:fld id="{8530193B-564F-4854-8A52-728F3FB19C85}" type="slidenum">
              <a:rPr lang="en-ZA" smtClean="0"/>
              <a:t>3</a:t>
            </a:fld>
            <a:endParaRPr lang="en-ZA" dirty="0"/>
          </a:p>
        </p:txBody>
      </p:sp>
    </p:spTree>
    <p:extLst>
      <p:ext uri="{BB962C8B-B14F-4D97-AF65-F5344CB8AC3E}">
        <p14:creationId xmlns:p14="http://schemas.microsoft.com/office/powerpoint/2010/main" val="3738925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When: </a:t>
            </a:r>
            <a:r>
              <a:rPr lang="en-US" b="0" dirty="0"/>
              <a:t>back in</a:t>
            </a:r>
            <a:r>
              <a:rPr lang="en-US" b="1" dirty="0"/>
              <a:t> </a:t>
            </a:r>
            <a:r>
              <a:rPr lang="en-US" dirty="0"/>
              <a:t>2011 when Netflix was migrating their services from their datacenters to the cloud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b="1" dirty="0" err="1"/>
              <a:t>Why</a:t>
            </a:r>
            <a:r>
              <a:rPr lang="es-CO" b="1" dirty="0"/>
              <a:t>:</a:t>
            </a:r>
            <a:r>
              <a:rPr lang="es-CO" dirty="0"/>
              <a:t> </a:t>
            </a:r>
            <a:r>
              <a:rPr lang="en-US" dirty="0"/>
              <a:t>lack of confidence in their resilience strategy</a:t>
            </a:r>
          </a:p>
          <a:p>
            <a:pPr marL="171450" indent="-171450">
              <a:buFont typeface="Arial" panose="020B0604020202020204" pitchFamily="34" charset="0"/>
              <a:buChar char="•"/>
            </a:pPr>
            <a:r>
              <a:rPr lang="en-US" b="1" dirty="0"/>
              <a:t>How:</a:t>
            </a:r>
            <a:r>
              <a:rPr lang="en-US" dirty="0"/>
              <a:t> The chaos monkey then a full framework called the </a:t>
            </a:r>
            <a:r>
              <a:rPr lang="en-US" dirty="0" err="1"/>
              <a:t>Simmian</a:t>
            </a:r>
            <a:r>
              <a:rPr lang="en-US" dirty="0"/>
              <a:t> Army</a:t>
            </a:r>
          </a:p>
        </p:txBody>
      </p:sp>
      <p:sp>
        <p:nvSpPr>
          <p:cNvPr id="4" name="Slide Number Placeholder 3"/>
          <p:cNvSpPr>
            <a:spLocks noGrp="1"/>
          </p:cNvSpPr>
          <p:nvPr>
            <p:ph type="sldNum" sz="quarter" idx="5"/>
          </p:nvPr>
        </p:nvSpPr>
        <p:spPr/>
        <p:txBody>
          <a:bodyPr/>
          <a:lstStyle/>
          <a:p>
            <a:fld id="{8530193B-564F-4854-8A52-728F3FB19C85}" type="slidenum">
              <a:rPr lang="en-ZA" smtClean="0"/>
              <a:t>4</a:t>
            </a:fld>
            <a:endParaRPr lang="en-ZA" dirty="0"/>
          </a:p>
        </p:txBody>
      </p:sp>
    </p:spTree>
    <p:extLst>
      <p:ext uri="{BB962C8B-B14F-4D97-AF65-F5344CB8AC3E}">
        <p14:creationId xmlns:p14="http://schemas.microsoft.com/office/powerpoint/2010/main" val="2468775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Antes de empezar a hablar de como inyectar caos tenemos que saber porque el concepto de resiliencia es tan importante cuando construimos nuestras aplicaciones en una arquitectura distribuida. No podemos pensar en inyectar caos si ni siquiera tenemos estrategias de resiliencia implementadas.</a:t>
            </a: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ZA" smtClean="0"/>
              <a:t>5</a:t>
            </a:fld>
            <a:endParaRPr lang="en-ZA" dirty="0"/>
          </a:p>
        </p:txBody>
      </p:sp>
    </p:spTree>
    <p:extLst>
      <p:ext uri="{BB962C8B-B14F-4D97-AF65-F5344CB8AC3E}">
        <p14:creationId xmlns:p14="http://schemas.microsoft.com/office/powerpoint/2010/main" val="1845630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s-CO" dirty="0" err="1"/>
              <a:t>Policies</a:t>
            </a:r>
            <a:r>
              <a:rPr lang="es-CO" dirty="0"/>
              <a:t>: </a:t>
            </a:r>
            <a:r>
              <a:rPr lang="es-CO" b="1" dirty="0"/>
              <a:t>the </a:t>
            </a:r>
            <a:r>
              <a:rPr lang="es-CO" b="1" dirty="0" err="1"/>
              <a:t>minimun</a:t>
            </a:r>
            <a:r>
              <a:rPr lang="es-CO" b="1" dirty="0"/>
              <a:t> </a:t>
            </a:r>
            <a:r>
              <a:rPr lang="es-CO" b="1" dirty="0" err="1"/>
              <a:t>unit</a:t>
            </a:r>
            <a:r>
              <a:rPr lang="es-CO" b="1" dirty="0"/>
              <a:t> of </a:t>
            </a:r>
            <a:r>
              <a:rPr lang="es-CO" b="1" dirty="0" err="1"/>
              <a:t>resilience</a:t>
            </a:r>
            <a:r>
              <a:rPr lang="es-CO" b="1" dirty="0"/>
              <a:t>.</a:t>
            </a:r>
            <a:r>
              <a:rPr lang="es-CO" dirty="0"/>
              <a:t> </a:t>
            </a:r>
            <a:r>
              <a:rPr lang="es-CO" dirty="0" err="1"/>
              <a:t>Retry</a:t>
            </a:r>
            <a:r>
              <a:rPr lang="es-CO" dirty="0"/>
              <a:t>, </a:t>
            </a:r>
            <a:r>
              <a:rPr lang="es-CO" dirty="0" err="1"/>
              <a:t>Wait</a:t>
            </a:r>
            <a:r>
              <a:rPr lang="es-CO" dirty="0"/>
              <a:t> and </a:t>
            </a:r>
            <a:r>
              <a:rPr lang="es-CO" dirty="0" err="1"/>
              <a:t>Retry</a:t>
            </a:r>
            <a:r>
              <a:rPr lang="es-CO" dirty="0"/>
              <a:t>, </a:t>
            </a:r>
            <a:r>
              <a:rPr lang="es-CO" dirty="0" err="1"/>
              <a:t>Circuit</a:t>
            </a:r>
            <a:r>
              <a:rPr lang="es-CO" dirty="0"/>
              <a:t> Breaker, </a:t>
            </a:r>
            <a:r>
              <a:rPr lang="es-CO" dirty="0" err="1"/>
              <a:t>Fallback</a:t>
            </a:r>
            <a:r>
              <a:rPr lang="es-CO" dirty="0"/>
              <a:t>, </a:t>
            </a:r>
            <a:r>
              <a:rPr lang="es-CO" dirty="0" err="1"/>
              <a:t>etc</a:t>
            </a:r>
            <a:endParaRPr lang="es-CO" dirty="0"/>
          </a:p>
          <a:p>
            <a:pPr marL="171450" indent="-171450">
              <a:buFont typeface="Arial" panose="020B0604020202020204" pitchFamily="34" charset="0"/>
              <a:buChar char="•"/>
            </a:pPr>
            <a:r>
              <a:rPr lang="es-CO" dirty="0" err="1"/>
              <a:t>PolicyWrap</a:t>
            </a:r>
            <a:r>
              <a:rPr lang="es-CO" dirty="0"/>
              <a:t>: more </a:t>
            </a:r>
            <a:r>
              <a:rPr lang="es-CO" dirty="0" err="1"/>
              <a:t>than</a:t>
            </a:r>
            <a:r>
              <a:rPr lang="es-CO" dirty="0"/>
              <a:t> </a:t>
            </a:r>
            <a:r>
              <a:rPr lang="es-CO" dirty="0" err="1"/>
              <a:t>one</a:t>
            </a:r>
            <a:r>
              <a:rPr lang="es-CO" dirty="0"/>
              <a:t> </a:t>
            </a:r>
            <a:r>
              <a:rPr lang="es-CO" dirty="0" err="1"/>
              <a:t>policy</a:t>
            </a:r>
            <a:r>
              <a:rPr lang="es-CO" dirty="0"/>
              <a:t> working </a:t>
            </a:r>
            <a:r>
              <a:rPr lang="es-CO" dirty="0" err="1"/>
              <a:t>together</a:t>
            </a:r>
            <a:r>
              <a:rPr lang="es-CO" dirty="0"/>
              <a:t> as a </a:t>
            </a:r>
            <a:r>
              <a:rPr lang="es-CO" dirty="0" err="1"/>
              <a:t>one</a:t>
            </a:r>
            <a:r>
              <a:rPr lang="es-CO" dirty="0"/>
              <a:t> </a:t>
            </a:r>
            <a:r>
              <a:rPr lang="es-CO" dirty="0" err="1"/>
              <a:t>policy</a:t>
            </a:r>
            <a:r>
              <a:rPr lang="es-CO" dirty="0"/>
              <a:t> which </a:t>
            </a:r>
            <a:r>
              <a:rPr lang="es-CO" dirty="0" err="1"/>
              <a:t>allow</a:t>
            </a:r>
            <a:r>
              <a:rPr lang="es-CO" dirty="0"/>
              <a:t> you to </a:t>
            </a:r>
            <a:r>
              <a:rPr lang="es-CO" dirty="0" err="1"/>
              <a:t>create</a:t>
            </a:r>
            <a:r>
              <a:rPr lang="es-CO" dirty="0"/>
              <a:t> </a:t>
            </a:r>
            <a:r>
              <a:rPr lang="es-CO" dirty="0" err="1"/>
              <a:t>resilience</a:t>
            </a:r>
            <a:r>
              <a:rPr lang="es-CO" dirty="0"/>
              <a:t> </a:t>
            </a:r>
            <a:r>
              <a:rPr lang="es-CO" dirty="0" err="1"/>
              <a:t>strategies</a:t>
            </a:r>
            <a:r>
              <a:rPr lang="es-CO" dirty="0"/>
              <a:t>.</a:t>
            </a:r>
          </a:p>
          <a:p>
            <a:pPr marL="0" indent="0">
              <a:buFont typeface="Arial" panose="020B0604020202020204" pitchFamily="34" charset="0"/>
              <a:buNone/>
            </a:pPr>
            <a:r>
              <a:rPr lang="es-CO" dirty="0"/>
              <a:t>     Desde el punto de vista de la programación funcional o desde el punto de vista matemático</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1200" b="1" i="0" kern="1200" dirty="0">
                <a:solidFill>
                  <a:schemeClr val="tx1"/>
                </a:solidFill>
                <a:effectLst/>
                <a:latin typeface="+mn-lt"/>
                <a:ea typeface="+mn-ea"/>
                <a:cs typeface="+mn-cs"/>
              </a:rPr>
              <a:t>Función de orden superior</a:t>
            </a:r>
            <a:r>
              <a:rPr lang="es-ES" sz="1200" b="0" i="0" kern="1200" dirty="0">
                <a:solidFill>
                  <a:schemeClr val="tx1"/>
                </a:solidFill>
                <a:effectLst/>
                <a:latin typeface="+mn-lt"/>
                <a:ea typeface="+mn-ea"/>
                <a:cs typeface="+mn-cs"/>
              </a:rPr>
              <a:t>: toma una o más funciones como entradas y retorna una función como salida.</a:t>
            </a:r>
          </a:p>
          <a:p>
            <a:pPr marL="457200" lvl="1"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6</a:t>
            </a:fld>
            <a:endParaRPr lang="en-ZA" dirty="0"/>
          </a:p>
        </p:txBody>
      </p:sp>
    </p:spTree>
    <p:extLst>
      <p:ext uri="{BB962C8B-B14F-4D97-AF65-F5344CB8AC3E}">
        <p14:creationId xmlns:p14="http://schemas.microsoft.com/office/powerpoint/2010/main" val="3249043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dirty="0" err="1"/>
              <a:t>Simmy</a:t>
            </a:r>
            <a:r>
              <a:rPr lang="es-CO" dirty="0"/>
              <a:t> es un proyecto open source y una herramienta de ingeniería del chaos y de inyección de fallas basada en la idea de “The </a:t>
            </a:r>
            <a:r>
              <a:rPr lang="es-CO" dirty="0" err="1"/>
              <a:t>Simmian</a:t>
            </a:r>
            <a:r>
              <a:rPr lang="es-CO" dirty="0"/>
              <a:t> </a:t>
            </a:r>
            <a:r>
              <a:rPr lang="es-CO" dirty="0" err="1"/>
              <a:t>Army</a:t>
            </a:r>
            <a:r>
              <a:rPr lang="es-CO" dirty="0"/>
              <a:t>” de Netflix, que se integra con Polly.</a:t>
            </a:r>
          </a:p>
          <a:p>
            <a:pPr marL="0" indent="0">
              <a:buFont typeface="Arial" panose="020B0604020202020204" pitchFamily="34" charset="0"/>
              <a:buNone/>
            </a:pPr>
            <a:endParaRPr lang="en-US" b="1" dirty="0"/>
          </a:p>
          <a:p>
            <a:pPr marL="171450" indent="-171450">
              <a:buFont typeface="Arial" panose="020B0604020202020204" pitchFamily="34" charset="0"/>
              <a:buChar char="•"/>
            </a:pPr>
            <a:r>
              <a:rPr lang="en-US" b="1" dirty="0"/>
              <a:t>When: </a:t>
            </a:r>
            <a:r>
              <a:rPr lang="en-US" b="0" dirty="0"/>
              <a:t>September last year, released Jun this year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b="1" dirty="0" err="1"/>
              <a:t>Why</a:t>
            </a:r>
            <a:r>
              <a:rPr lang="es-CO" b="1" dirty="0"/>
              <a:t>:</a:t>
            </a:r>
            <a:r>
              <a:rPr lang="es-CO" dirty="0"/>
              <a:t> </a:t>
            </a:r>
            <a:r>
              <a:rPr lang="en-US" dirty="0" err="1"/>
              <a:t>.Net</a:t>
            </a:r>
            <a:r>
              <a:rPr lang="en-US" dirty="0"/>
              <a:t> lack a chaos engineering/fault injection tool</a:t>
            </a:r>
            <a:endParaRPr lang="es-CO"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How: </a:t>
            </a:r>
            <a:r>
              <a:rPr lang="en-US" b="0" dirty="0"/>
              <a:t>we started to develop it as a feature of Polly, but we ended up developing as a separate project based on Polly.</a:t>
            </a: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ZA" smtClean="0"/>
              <a:t>7</a:t>
            </a:fld>
            <a:endParaRPr lang="en-ZA" dirty="0"/>
          </a:p>
        </p:txBody>
      </p:sp>
    </p:spTree>
    <p:extLst>
      <p:ext uri="{BB962C8B-B14F-4D97-AF65-F5344CB8AC3E}">
        <p14:creationId xmlns:p14="http://schemas.microsoft.com/office/powerpoint/2010/main" val="334756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kern="1200" dirty="0" err="1">
                <a:solidFill>
                  <a:schemeClr val="tx1"/>
                </a:solidFill>
                <a:effectLst/>
                <a:latin typeface="+mn-lt"/>
                <a:ea typeface="+mn-ea"/>
                <a:cs typeface="+mn-cs"/>
              </a:rPr>
              <a:t>Simmy</a:t>
            </a:r>
            <a:r>
              <a:rPr lang="en-US" sz="1200" b="0" i="0" kern="1200" dirty="0">
                <a:solidFill>
                  <a:schemeClr val="tx1"/>
                </a:solidFill>
                <a:effectLst/>
                <a:latin typeface="+mn-lt"/>
                <a:ea typeface="+mn-ea"/>
                <a:cs typeface="+mn-cs"/>
              </a:rPr>
              <a:t> allows you to introduce a chaos-injection policy (Monkey Policy) or policies at any location where you execute code through Polly</a:t>
            </a:r>
          </a:p>
          <a:p>
            <a:pPr marL="0" indent="0">
              <a:buFont typeface="Arial" panose="020B0604020202020204" pitchFamily="34" charset="0"/>
              <a:buNone/>
            </a:pPr>
            <a:endParaRPr lang="es-CO" b="1" dirty="0"/>
          </a:p>
          <a:p>
            <a:pPr marL="171450" indent="-171450">
              <a:buFont typeface="Arial" panose="020B0604020202020204" pitchFamily="34" charset="0"/>
              <a:buChar char="•"/>
            </a:pPr>
            <a:r>
              <a:rPr lang="es-CO" b="1" dirty="0" err="1"/>
              <a:t>Monkey</a:t>
            </a:r>
            <a:r>
              <a:rPr lang="es-CO" b="1" dirty="0"/>
              <a:t> </a:t>
            </a:r>
            <a:r>
              <a:rPr lang="es-CO" b="1" dirty="0" err="1"/>
              <a:t>Policies</a:t>
            </a:r>
            <a:r>
              <a:rPr lang="es-CO" dirty="0"/>
              <a:t>: </a:t>
            </a:r>
            <a:r>
              <a:rPr lang="es-CO" dirty="0" err="1"/>
              <a:t>minimum</a:t>
            </a:r>
            <a:r>
              <a:rPr lang="es-CO" dirty="0"/>
              <a:t> </a:t>
            </a:r>
            <a:r>
              <a:rPr lang="es-CO" dirty="0" err="1"/>
              <a:t>unit</a:t>
            </a:r>
            <a:r>
              <a:rPr lang="es-CO" dirty="0"/>
              <a:t> of chaos</a:t>
            </a:r>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8</a:t>
            </a:fld>
            <a:endParaRPr lang="en-ZA" dirty="0"/>
          </a:p>
        </p:txBody>
      </p:sp>
    </p:spTree>
    <p:extLst>
      <p:ext uri="{BB962C8B-B14F-4D97-AF65-F5344CB8AC3E}">
        <p14:creationId xmlns:p14="http://schemas.microsoft.com/office/powerpoint/2010/main" val="52103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9</a:t>
            </a:fld>
            <a:endParaRPr lang="en-ZA" dirty="0"/>
          </a:p>
        </p:txBody>
      </p:sp>
    </p:spTree>
    <p:extLst>
      <p:ext uri="{BB962C8B-B14F-4D97-AF65-F5344CB8AC3E}">
        <p14:creationId xmlns:p14="http://schemas.microsoft.com/office/powerpoint/2010/main" val="945317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ZA" dirty="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Thank You</a:t>
            </a:r>
            <a:endParaRPr lang="en-ZA" dirty="0"/>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ZA" dirty="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a:blip r:embed="rId3"/>
          <a:srcRect/>
          <a:stretch/>
        </p:blipFill>
        <p:spPr>
          <a:xfrm>
            <a:off x="0" y="0"/>
            <a:ext cx="11417300" cy="6858000"/>
          </a:xfrm>
        </p:spPr>
      </p:pic>
      <p:sp>
        <p:nvSpPr>
          <p:cNvPr id="25" name="TextBox 24" descr="Slide accent to title box">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553916" y="2943225"/>
            <a:ext cx="5437309" cy="2513032"/>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pPr>
              <a:lnSpc>
                <a:spcPct val="100000"/>
              </a:lnSpc>
            </a:pPr>
            <a:r>
              <a:rPr lang="en-ZA" dirty="0" err="1"/>
              <a:t>Simmy</a:t>
            </a:r>
            <a:r>
              <a:rPr lang="en-ZA" dirty="0"/>
              <a:t>, the monkey for making chaos</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130300" y="4840821"/>
            <a:ext cx="4000500" cy="388992"/>
          </a:xfrm>
        </p:spPr>
        <p:txBody>
          <a:bodyPr/>
          <a:lstStyle/>
          <a:p>
            <a:r>
              <a:rPr lang="en-ZA" dirty="0"/>
              <a:t>By </a:t>
            </a:r>
            <a:r>
              <a:rPr lang="en-ZA" b="1" dirty="0" err="1"/>
              <a:t>Geovanny</a:t>
            </a:r>
            <a:r>
              <a:rPr lang="en-ZA" b="1" dirty="0"/>
              <a:t> Alzate Sandoval</a:t>
            </a:r>
          </a:p>
        </p:txBody>
      </p:sp>
      <p:sp>
        <p:nvSpPr>
          <p:cNvPr id="20" name="Isosceles Triangle 19" descr="Slide shadow to title box">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3218" y="5459946"/>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66A2D45C-8D55-4FCF-83D2-62C4587D19F2}"/>
              </a:ext>
            </a:extLst>
          </p:cNvPr>
          <p:cNvPicPr>
            <a:picLocks noGrp="1" noChangeAspect="1"/>
          </p:cNvPicPr>
          <p:nvPr>
            <p:ph type="pic" sz="quarter" idx="14"/>
          </p:nvPr>
        </p:nvPicPr>
        <p:blipFill>
          <a:blip r:embed="rId3"/>
          <a:srcRect/>
          <a:stretch/>
        </p:blipFill>
        <p:spPr>
          <a:xfrm>
            <a:off x="-245269" y="0"/>
            <a:ext cx="12165807" cy="6858000"/>
          </a:xfrm>
        </p:spPr>
      </p:pic>
      <p:sp>
        <p:nvSpPr>
          <p:cNvPr id="3" name="Slide Number Placeholder 2">
            <a:extLst>
              <a:ext uri="{FF2B5EF4-FFF2-40B4-BE49-F238E27FC236}">
                <a16:creationId xmlns:a16="http://schemas.microsoft.com/office/drawing/2014/main" id="{4641FEDB-64AD-4D74-9D22-E270EEB93913}"/>
              </a:ext>
            </a:extLst>
          </p:cNvPr>
          <p:cNvSpPr>
            <a:spLocks noGrp="1"/>
          </p:cNvSpPr>
          <p:nvPr>
            <p:ph type="sldNum" sz="quarter" idx="15"/>
          </p:nvPr>
        </p:nvSpPr>
        <p:spPr/>
        <p:txBody>
          <a:bodyPr/>
          <a:lstStyle/>
          <a:p>
            <a:fld id="{19B51A1E-902D-48AF-9020-955120F399B6}" type="slidenum">
              <a:rPr lang="en-ZA" smtClean="0"/>
              <a:pPr/>
              <a:t>10</a:t>
            </a:fld>
            <a:endParaRPr lang="en-ZA" dirty="0"/>
          </a:p>
        </p:txBody>
      </p:sp>
      <p:sp>
        <p:nvSpPr>
          <p:cNvPr id="5" name="Title 4">
            <a:extLst>
              <a:ext uri="{FF2B5EF4-FFF2-40B4-BE49-F238E27FC236}">
                <a16:creationId xmlns:a16="http://schemas.microsoft.com/office/drawing/2014/main" id="{4BB4772B-C02B-432D-82F5-5949BDEC2F13}"/>
              </a:ext>
            </a:extLst>
          </p:cNvPr>
          <p:cNvSpPr>
            <a:spLocks noGrp="1"/>
          </p:cNvSpPr>
          <p:nvPr>
            <p:ph type="ctrTitle"/>
          </p:nvPr>
        </p:nvSpPr>
        <p:spPr>
          <a:xfrm>
            <a:off x="271462" y="5520360"/>
            <a:ext cx="4459766" cy="956977"/>
          </a:xfr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lt1"/>
          </a:fontRef>
        </p:style>
        <p:txBody>
          <a:bodyPr/>
          <a:lstStyle/>
          <a:p>
            <a:r>
              <a:rPr lang="es-CO" sz="4800" b="1" dirty="0" err="1"/>
              <a:t>Making</a:t>
            </a:r>
            <a:r>
              <a:rPr lang="es-CO" sz="4800" b="1" dirty="0"/>
              <a:t> chaos!!!</a:t>
            </a:r>
            <a:endParaRPr lang="en-US" sz="4800" b="1" dirty="0"/>
          </a:p>
        </p:txBody>
      </p:sp>
    </p:spTree>
    <p:extLst>
      <p:ext uri="{BB962C8B-B14F-4D97-AF65-F5344CB8AC3E}">
        <p14:creationId xmlns:p14="http://schemas.microsoft.com/office/powerpoint/2010/main" val="1322885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srcRect/>
          <a:stretch/>
        </p:blipFill>
        <p:spPr>
          <a:xfrm>
            <a:off x="0" y="1641499"/>
            <a:ext cx="8659906" cy="5216501"/>
          </a:xfrm>
        </p:spPr>
      </p:pic>
      <p:sp>
        <p:nvSpPr>
          <p:cNvPr id="24" name="TextBox 23" descr="Accent piece to title box">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8" name="Isosceles Triangle 17" descr="Shadow for title box">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2408157"/>
            <a:ext cx="4459766" cy="3146839"/>
          </a:xfrm>
        </p:spPr>
        <p:txBody>
          <a:bodyPr/>
          <a:lstStyle/>
          <a:p>
            <a:r>
              <a:rPr lang="en-ZA" dirty="0"/>
              <a:t>Demo!</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a:lstStyle/>
          <a:p>
            <a:endParaRPr lang="en-ZA" dirty="0"/>
          </a:p>
        </p:txBody>
      </p:sp>
      <p:sp>
        <p:nvSpPr>
          <p:cNvPr id="15" name="Freeform 5" descr="Accent block">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ZA" smtClean="0"/>
              <a:pPr/>
              <a:t>11</a:t>
            </a:fld>
            <a:endParaRPr lang="en-ZA" dirty="0"/>
          </a:p>
        </p:txBody>
      </p:sp>
    </p:spTree>
    <p:extLst>
      <p:ext uri="{BB962C8B-B14F-4D97-AF65-F5344CB8AC3E}">
        <p14:creationId xmlns:p14="http://schemas.microsoft.com/office/powerpoint/2010/main" val="2263575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ZA" dirty="0"/>
              <a:t>Architecture</a:t>
            </a:r>
          </a:p>
        </p:txBody>
      </p:sp>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a:lstStyle/>
          <a:p>
            <a:fld id="{19B51A1E-902D-48AF-9020-955120F399B6}" type="slidenum">
              <a:rPr lang="en-ZA" smtClean="0"/>
              <a:pPr/>
              <a:t>12</a:t>
            </a:fld>
            <a:endParaRPr lang="en-ZA" dirty="0"/>
          </a:p>
        </p:txBody>
      </p:sp>
      <p:pic>
        <p:nvPicPr>
          <p:cNvPr id="5" name="Picture 4">
            <a:extLst>
              <a:ext uri="{FF2B5EF4-FFF2-40B4-BE49-F238E27FC236}">
                <a16:creationId xmlns:a16="http://schemas.microsoft.com/office/drawing/2014/main" id="{58E871FF-170B-44D7-9E97-7D1852B7118B}"/>
              </a:ext>
            </a:extLst>
          </p:cNvPr>
          <p:cNvPicPr>
            <a:picLocks noChangeAspect="1"/>
          </p:cNvPicPr>
          <p:nvPr/>
        </p:nvPicPr>
        <p:blipFill>
          <a:blip r:embed="rId2"/>
          <a:srcRect/>
          <a:stretch/>
        </p:blipFill>
        <p:spPr>
          <a:xfrm>
            <a:off x="432001" y="864000"/>
            <a:ext cx="11057166" cy="5678314"/>
          </a:xfrm>
          <a:prstGeom prst="rect">
            <a:avLst/>
          </a:prstGeom>
        </p:spPr>
      </p:pic>
    </p:spTree>
    <p:extLst>
      <p:ext uri="{BB962C8B-B14F-4D97-AF65-F5344CB8AC3E}">
        <p14:creationId xmlns:p14="http://schemas.microsoft.com/office/powerpoint/2010/main" val="213652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588C9C3E-7C4B-EA46-9848-A17249AC33B1}"/>
              </a:ext>
            </a:extLst>
          </p:cNvPr>
          <p:cNvPicPr>
            <a:picLocks noGrp="1" noChangeAspect="1"/>
          </p:cNvPicPr>
          <p:nvPr>
            <p:ph type="pic" sz="quarter" idx="13"/>
          </p:nvPr>
        </p:nvPicPr>
        <p:blipFill>
          <a:blip r:embed="rId2"/>
          <a:srcRect/>
          <a:stretch/>
        </p:blipFill>
        <p:spPr>
          <a:xfrm>
            <a:off x="-1" y="0"/>
            <a:ext cx="11795125" cy="6858000"/>
          </a:xfrm>
        </p:spPr>
      </p:pic>
      <p:sp>
        <p:nvSpPr>
          <p:cNvPr id="15" name="Freeform 5" descr="Hollow accent">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31" name="TextBox 30" descr="Flag accent to title">
            <a:extLst>
              <a:ext uri="{FF2B5EF4-FFF2-40B4-BE49-F238E27FC236}">
                <a16:creationId xmlns:a16="http://schemas.microsoft.com/office/drawing/2014/main" id="{8FC2E368-898A-440B-A15C-4C5FB13C57D2}"/>
              </a:ext>
              <a:ext uri="{C183D7F6-B498-43B3-948B-1728B52AA6E4}">
                <adec:decorative xmlns:adec="http://schemas.microsoft.com/office/drawing/2017/decorative"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21" name="Isosceles Triangle 20" descr="Shadow accent to title">
            <a:extLst>
              <a:ext uri="{FF2B5EF4-FFF2-40B4-BE49-F238E27FC236}">
                <a16:creationId xmlns:a16="http://schemas.microsoft.com/office/drawing/2014/main" id="{59A98ED3-718C-409B-BC1D-07842F9F58EB}"/>
              </a:ext>
              <a:ext uri="{C183D7F6-B498-43B3-948B-1728B52AA6E4}">
                <adec:decorative xmlns:adec="http://schemas.microsoft.com/office/drawing/2017/decorative"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866117" y="1816509"/>
            <a:ext cx="4459766" cy="3146839"/>
          </a:xfrm>
        </p:spPr>
        <p:txBody>
          <a:bodyPr/>
          <a:lstStyle/>
          <a:p>
            <a:r>
              <a:rPr lang="en-ZA" dirty="0"/>
              <a:t>Wrapping up</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a:lstStyle/>
          <a:p>
            <a:endParaRPr lang="en-ZA"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a:lstStyle/>
          <a:p>
            <a:fld id="{19B51A1E-902D-48AF-9020-955120F399B6}" type="slidenum">
              <a:rPr lang="en-ZA" smtClean="0"/>
              <a:pPr/>
              <a:t>13</a:t>
            </a:fld>
            <a:endParaRPr lang="en-ZA" dirty="0"/>
          </a:p>
        </p:txBody>
      </p:sp>
    </p:spTree>
    <p:extLst>
      <p:ext uri="{BB962C8B-B14F-4D97-AF65-F5344CB8AC3E}">
        <p14:creationId xmlns:p14="http://schemas.microsoft.com/office/powerpoint/2010/main" val="2117695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b="1" dirty="0"/>
              <a:t>Benefits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ZA" dirty="0"/>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stretch>
            <a:fillRect/>
          </a:stretch>
        </p:blipFill>
        <p:spPr>
          <a:xfrm>
            <a:off x="6481149" y="1696914"/>
            <a:ext cx="4904790" cy="4325817"/>
          </a:xfrm>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10501169" y="4104460"/>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14</a:t>
            </a:fld>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1512000"/>
            <a:ext cx="6210100" cy="4644000"/>
          </a:xfrm>
        </p:spPr>
        <p:txBody>
          <a:bodyPr/>
          <a:lstStyle/>
          <a:p>
            <a:pPr>
              <a:lnSpc>
                <a:spcPct val="100000"/>
              </a:lnSpc>
            </a:pPr>
            <a:r>
              <a:rPr lang="en-US" sz="2800" dirty="0"/>
              <a:t>Mock failures of dependencies</a:t>
            </a:r>
            <a:endParaRPr lang="en-ZA" sz="2800" dirty="0"/>
          </a:p>
          <a:p>
            <a:pPr>
              <a:lnSpc>
                <a:spcPct val="100000"/>
              </a:lnSpc>
            </a:pPr>
            <a:r>
              <a:rPr lang="en-US" sz="2800" dirty="0"/>
              <a:t>Define when to fail based on some external factors</a:t>
            </a:r>
            <a:endParaRPr lang="en-ZA" sz="2800" dirty="0"/>
          </a:p>
          <a:p>
            <a:pPr>
              <a:lnSpc>
                <a:spcPct val="100000"/>
              </a:lnSpc>
            </a:pPr>
            <a:r>
              <a:rPr lang="en-US" sz="2800" dirty="0"/>
              <a:t>A way to revert easily, to control the blast radius.</a:t>
            </a:r>
          </a:p>
          <a:p>
            <a:pPr>
              <a:lnSpc>
                <a:spcPct val="100000"/>
              </a:lnSpc>
            </a:pPr>
            <a:r>
              <a:rPr lang="en-US" sz="2800" dirty="0"/>
              <a:t>Enable/disable chaos w/o any code changes.</a:t>
            </a:r>
          </a:p>
          <a:p>
            <a:pPr>
              <a:lnSpc>
                <a:spcPct val="100000"/>
              </a:lnSpc>
            </a:pPr>
            <a:r>
              <a:rPr lang="en-ZA" sz="2800" dirty="0"/>
              <a:t>Automation</a:t>
            </a:r>
          </a:p>
        </p:txBody>
      </p:sp>
    </p:spTree>
    <p:extLst>
      <p:ext uri="{BB962C8B-B14F-4D97-AF65-F5344CB8AC3E}">
        <p14:creationId xmlns:p14="http://schemas.microsoft.com/office/powerpoint/2010/main" val="15348037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b="1" dirty="0"/>
              <a:t>Challenges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1999" y="1512000"/>
            <a:ext cx="5926761" cy="4644000"/>
          </a:xfrm>
        </p:spPr>
        <p:txBody>
          <a:bodyPr/>
          <a:lstStyle/>
          <a:p>
            <a:r>
              <a:rPr lang="en-ZA" sz="2800" dirty="0"/>
              <a:t>Culture adoption</a:t>
            </a:r>
          </a:p>
          <a:p>
            <a:r>
              <a:rPr lang="en-ZA" sz="2800" dirty="0"/>
              <a:t>Mature monitoring &amp; instrumentation</a:t>
            </a:r>
          </a:p>
          <a:p>
            <a:r>
              <a:rPr lang="en-ZA" sz="2800" dirty="0"/>
              <a:t>Cloud vendor specific</a:t>
            </a:r>
          </a:p>
          <a:p>
            <a:r>
              <a:rPr lang="en-ZA" sz="2800" dirty="0"/>
              <a:t>Limited tools for Azure</a:t>
            </a:r>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10404454" y="39461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15</a:t>
            </a:fld>
            <a:endParaRPr lang="en-ZA" dirty="0"/>
          </a:p>
        </p:txBody>
      </p:sp>
      <p:pic>
        <p:nvPicPr>
          <p:cNvPr id="11" name="Picture Placeholder 8">
            <a:extLst>
              <a:ext uri="{FF2B5EF4-FFF2-40B4-BE49-F238E27FC236}">
                <a16:creationId xmlns:a16="http://schemas.microsoft.com/office/drawing/2014/main" id="{4FCAEA76-8899-4E0C-8937-E3751CF51212}"/>
              </a:ext>
            </a:extLst>
          </p:cNvPr>
          <p:cNvPicPr>
            <a:picLocks noGrp="1" noChangeAspect="1"/>
          </p:cNvPicPr>
          <p:nvPr>
            <p:ph type="pic" sz="quarter" idx="14"/>
          </p:nvPr>
        </p:nvPicPr>
        <p:blipFill>
          <a:blip r:embed="rId3"/>
          <a:stretch>
            <a:fillRect/>
          </a:stretch>
        </p:blipFill>
        <p:spPr>
          <a:xfrm>
            <a:off x="6481149" y="1670537"/>
            <a:ext cx="4904790" cy="4422531"/>
          </a:xfrm>
        </p:spPr>
      </p:pic>
      <p:sp>
        <p:nvSpPr>
          <p:cNvPr id="12" name="Freeform 5" descr="Hollow image accent">
            <a:extLst>
              <a:ext uri="{FF2B5EF4-FFF2-40B4-BE49-F238E27FC236}">
                <a16:creationId xmlns:a16="http://schemas.microsoft.com/office/drawing/2014/main" id="{EE86A61E-9A99-4EA0-8081-BEEF6C57F07A}"/>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descr="Solid image accent">
            <a:extLst>
              <a:ext uri="{FF2B5EF4-FFF2-40B4-BE49-F238E27FC236}">
                <a16:creationId xmlns:a16="http://schemas.microsoft.com/office/drawing/2014/main" id="{226E112B-8D9B-4182-B1C2-200A50B23219}"/>
              </a:ext>
              <a:ext uri="{C183D7F6-B498-43B3-948B-1728B52AA6E4}">
                <adec:decorative xmlns:adec="http://schemas.microsoft.com/office/drawing/2017/decorative" val="1"/>
              </a:ext>
            </a:extLst>
          </p:cNvPr>
          <p:cNvSpPr>
            <a:spLocks noChangeAspect="1"/>
          </p:cNvSpPr>
          <p:nvPr/>
        </p:nvSpPr>
        <p:spPr bwMode="auto">
          <a:xfrm>
            <a:off x="10501169" y="4104460"/>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Tree>
    <p:extLst>
      <p:ext uri="{BB962C8B-B14F-4D97-AF65-F5344CB8AC3E}">
        <p14:creationId xmlns:p14="http://schemas.microsoft.com/office/powerpoint/2010/main" val="775635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588C9C3E-7C4B-EA46-9848-A17249AC33B1}"/>
              </a:ext>
            </a:extLst>
          </p:cNvPr>
          <p:cNvPicPr>
            <a:picLocks noGrp="1" noChangeAspect="1"/>
          </p:cNvPicPr>
          <p:nvPr>
            <p:ph type="pic" sz="quarter" idx="14"/>
          </p:nvPr>
        </p:nvPicPr>
        <p:blipFill>
          <a:blip r:embed="rId3"/>
          <a:srcRect t="3248" b="3248"/>
          <a:stretch/>
        </p:blipFill>
        <p:spPr>
          <a:xfrm>
            <a:off x="0" y="0"/>
            <a:ext cx="11771313" cy="6858000"/>
          </a:xfrm>
        </p:spPr>
      </p:pic>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5"/>
          </p:nvPr>
        </p:nvSpPr>
        <p:spPr/>
        <p:txBody>
          <a:bodyPr/>
          <a:lstStyle/>
          <a:p>
            <a:fld id="{19B51A1E-902D-48AF-9020-955120F399B6}" type="slidenum">
              <a:rPr lang="en-ZA" smtClean="0"/>
              <a:pPr/>
              <a:t>16</a:t>
            </a:fld>
            <a:endParaRPr lang="en-ZA" dirty="0"/>
          </a:p>
        </p:txBody>
      </p:sp>
    </p:spTree>
    <p:extLst>
      <p:ext uri="{BB962C8B-B14F-4D97-AF65-F5344CB8AC3E}">
        <p14:creationId xmlns:p14="http://schemas.microsoft.com/office/powerpoint/2010/main" val="1841907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a:srcRect/>
          <a:stretch/>
        </p:blipFill>
        <p:spPr>
          <a:xfrm>
            <a:off x="-1" y="0"/>
            <a:ext cx="11771315" cy="6858000"/>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ZA" smtClean="0"/>
              <a:pPr/>
              <a:t>17</a:t>
            </a:fld>
            <a:endParaRPr lang="en-ZA" dirty="0"/>
          </a:p>
        </p:txBody>
      </p:sp>
      <p:sp>
        <p:nvSpPr>
          <p:cNvPr id="16" name="TextBox 15" descr="Accent design to caption block">
            <a:extLst>
              <a:ext uri="{FF2B5EF4-FFF2-40B4-BE49-F238E27FC236}">
                <a16:creationId xmlns:a16="http://schemas.microsoft.com/office/drawing/2014/main" id="{03888866-542D-43D4-BFE1-045D36351922}"/>
              </a:ext>
              <a:ext uri="{C183D7F6-B498-43B3-948B-1728B52AA6E4}">
                <adec:decorative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7" name="Isosceles Triangle 16" descr="Shadow accent to title">
            <a:extLst>
              <a:ext uri="{FF2B5EF4-FFF2-40B4-BE49-F238E27FC236}">
                <a16:creationId xmlns:a16="http://schemas.microsoft.com/office/drawing/2014/main" id="{667AA2A8-C66E-4F4C-A6E7-E7ABCE7E9EC3}"/>
              </a:ext>
              <a:ext uri="{C183D7F6-B498-43B3-948B-1728B52AA6E4}">
                <adec:decorative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Title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5675313" cy="539345"/>
          </a:xfrm>
        </p:spPr>
        <p:txBody>
          <a:bodyPr tIns="0" anchor="ctr">
            <a:normAutofit fontScale="90000"/>
          </a:bodyPr>
          <a:lstStyle/>
          <a:p>
            <a:r>
              <a:rPr lang="en-ZA" sz="5000" b="1" spc="-300" dirty="0">
                <a:latin typeface="+mj-lt"/>
              </a:rPr>
              <a:t>Q &amp; A</a:t>
            </a:r>
          </a:p>
        </p:txBody>
      </p:sp>
      <p:sp>
        <p:nvSpPr>
          <p:cNvPr id="19" name="Isosceles Triangle 18" descr="To shadow accent to title">
            <a:extLst>
              <a:ext uri="{FF2B5EF4-FFF2-40B4-BE49-F238E27FC236}">
                <a16:creationId xmlns:a16="http://schemas.microsoft.com/office/drawing/2014/main" id="{ABF5B12D-6F10-4377-9094-B3E79ECB1B94}"/>
              </a:ext>
              <a:ext uri="{C183D7F6-B498-43B3-948B-1728B52AA6E4}">
                <adec:decorative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665219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3"/>
          <a:stretch>
            <a:fillRect/>
          </a:stretch>
        </p:blipFill>
        <p:spPr>
          <a:xfrm>
            <a:off x="0" y="0"/>
            <a:ext cx="10657114" cy="6858000"/>
          </a:xfrm>
          <a:effectLst>
            <a:outerShdw blurRad="63500" sx="102000" sy="102000" algn="ctr" rotWithShape="0">
              <a:prstClr val="black">
                <a:alpha val="40000"/>
              </a:prstClr>
            </a:outerShdw>
          </a:effectLst>
        </p:spPr>
      </p:pic>
      <p:sp>
        <p:nvSpPr>
          <p:cNvPr id="38" name="TextBox 37" descr="Accent to title block">
            <a:extLst>
              <a:ext uri="{FF2B5EF4-FFF2-40B4-BE49-F238E27FC236}">
                <a16:creationId xmlns:a16="http://schemas.microsoft.com/office/drawing/2014/main" id="{B231FB9C-F234-41D0-A4CE-8C29A5F2F553}"/>
              </a:ext>
              <a:ext uri="{C183D7F6-B498-43B3-948B-1728B52AA6E4}">
                <adec:decorative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35" name="Isosceles Triangle 34" descr="Shadow to title block">
            <a:extLst>
              <a:ext uri="{FF2B5EF4-FFF2-40B4-BE49-F238E27FC236}">
                <a16:creationId xmlns:a16="http://schemas.microsoft.com/office/drawing/2014/main" id="{FE193317-B8BD-46CA-B0A6-8A7511B086D9}"/>
              </a:ext>
              <a:ext uri="{C183D7F6-B498-43B3-948B-1728B52AA6E4}">
                <adec:decorative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3" name="Freeform 5" descr="Hollow accent block">
            <a:extLst>
              <a:ext uri="{FF2B5EF4-FFF2-40B4-BE49-F238E27FC236}">
                <a16:creationId xmlns:a16="http://schemas.microsoft.com/office/drawing/2014/main" id="{8186FEAF-6E1E-4258-94C3-5C589D4B5ADE}"/>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0" name="Title 19">
            <a:extLst>
              <a:ext uri="{FF2B5EF4-FFF2-40B4-BE49-F238E27FC236}">
                <a16:creationId xmlns:a16="http://schemas.microsoft.com/office/drawing/2014/main" id="{7C11A64B-7EA5-442C-8405-73273A5331D1}"/>
              </a:ext>
            </a:extLst>
          </p:cNvPr>
          <p:cNvSpPr>
            <a:spLocks noGrp="1"/>
          </p:cNvSpPr>
          <p:nvPr>
            <p:ph type="ctrTitle"/>
          </p:nvPr>
        </p:nvSpPr>
        <p:spPr>
          <a:xfrm>
            <a:off x="7425293" y="2834640"/>
            <a:ext cx="4459766" cy="2720356"/>
          </a:xfrm>
        </p:spPr>
        <p:txBody>
          <a:bodyPr/>
          <a:lstStyle/>
          <a:p>
            <a:r>
              <a:rPr lang="en-US" dirty="0"/>
              <a:t>Thank  You!</a:t>
            </a:r>
            <a:endParaRPr lang="en-ZA" dirty="0"/>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p:txBody>
          <a:bodyPr/>
          <a:lstStyle/>
          <a:p>
            <a:r>
              <a:rPr lang="en-ZA" dirty="0"/>
              <a:t>Software Architect at </a:t>
            </a:r>
            <a:r>
              <a:rPr lang="en-ZA" dirty="0" err="1"/>
              <a:t>StellarEmploy</a:t>
            </a:r>
            <a:endParaRPr lang="en-ZA" dirty="0"/>
          </a:p>
        </p:txBody>
      </p:sp>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a:xfrm>
            <a:off x="8034849" y="4200314"/>
            <a:ext cx="3521514" cy="288000"/>
          </a:xfrm>
        </p:spPr>
        <p:txBody>
          <a:bodyPr/>
          <a:lstStyle/>
          <a:p>
            <a:r>
              <a:rPr lang="en-ZA" dirty="0"/>
              <a:t>vany0114</a:t>
            </a:r>
          </a:p>
        </p:txBody>
      </p:sp>
      <p:pic>
        <p:nvPicPr>
          <p:cNvPr id="11" name="Graphic 10" descr="Link">
            <a:extLst>
              <a:ext uri="{FF2B5EF4-FFF2-40B4-BE49-F238E27FC236}">
                <a16:creationId xmlns:a16="http://schemas.microsoft.com/office/drawing/2014/main" id="{0718E6E0-05A2-479C-AEA8-1A385EB73474}"/>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61653" y="4929198"/>
            <a:ext cx="244786" cy="244786"/>
          </a:xfrm>
          <a:prstGeom prst="rect">
            <a:avLst/>
          </a:prstGeom>
        </p:spPr>
      </p:pic>
      <p:sp>
        <p:nvSpPr>
          <p:cNvPr id="22" name="Text Placeholder 21">
            <a:extLst>
              <a:ext uri="{FF2B5EF4-FFF2-40B4-BE49-F238E27FC236}">
                <a16:creationId xmlns:a16="http://schemas.microsoft.com/office/drawing/2014/main" id="{43DBE4D9-1044-49A3-ABD5-477041FF2B63}"/>
              </a:ext>
            </a:extLst>
          </p:cNvPr>
          <p:cNvSpPr>
            <a:spLocks noGrp="1"/>
          </p:cNvSpPr>
          <p:nvPr>
            <p:ph type="body" sz="quarter" idx="18"/>
          </p:nvPr>
        </p:nvSpPr>
        <p:spPr>
          <a:xfrm>
            <a:off x="8034849" y="4929198"/>
            <a:ext cx="3521514" cy="288000"/>
          </a:xfrm>
        </p:spPr>
        <p:txBody>
          <a:bodyPr/>
          <a:lstStyle/>
          <a:p>
            <a:r>
              <a:rPr lang="en-ZA" dirty="0"/>
              <a:t>http://elvanydev.com/</a:t>
            </a:r>
          </a:p>
        </p:txBody>
      </p:sp>
      <p:pic>
        <p:nvPicPr>
          <p:cNvPr id="24" name="Picture 23">
            <a:extLst>
              <a:ext uri="{FF2B5EF4-FFF2-40B4-BE49-F238E27FC236}">
                <a16:creationId xmlns:a16="http://schemas.microsoft.com/office/drawing/2014/main" id="{CE25126E-7546-4B00-AEDF-A46B93EAB0E5}"/>
              </a:ext>
            </a:extLst>
          </p:cNvPr>
          <p:cNvPicPr>
            <a:picLocks noChangeAspect="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83425" y="4209973"/>
            <a:ext cx="219456" cy="219456"/>
          </a:xfrm>
          <a:prstGeom prst="rect">
            <a:avLst/>
          </a:prstGeom>
        </p:spPr>
      </p:pic>
      <p:pic>
        <p:nvPicPr>
          <p:cNvPr id="7" name="Graphic 6">
            <a:extLst>
              <a:ext uri="{FF2B5EF4-FFF2-40B4-BE49-F238E27FC236}">
                <a16:creationId xmlns:a16="http://schemas.microsoft.com/office/drawing/2014/main" id="{E5FF2635-3953-4480-89D1-2F806D34832A}"/>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7674318" y="4566031"/>
            <a:ext cx="219456" cy="219456"/>
          </a:xfrm>
          <a:prstGeom prst="rect">
            <a:avLst/>
          </a:prstGeom>
        </p:spPr>
      </p:pic>
      <p:sp>
        <p:nvSpPr>
          <p:cNvPr id="18" name="Text Placeholder 5">
            <a:extLst>
              <a:ext uri="{FF2B5EF4-FFF2-40B4-BE49-F238E27FC236}">
                <a16:creationId xmlns:a16="http://schemas.microsoft.com/office/drawing/2014/main" id="{0EA31ADF-DDEE-4124-B7B6-9E244775D40A}"/>
              </a:ext>
            </a:extLst>
          </p:cNvPr>
          <p:cNvSpPr txBox="1">
            <a:spLocks/>
          </p:cNvSpPr>
          <p:nvPr/>
        </p:nvSpPr>
        <p:spPr>
          <a:xfrm>
            <a:off x="8034849" y="4546390"/>
            <a:ext cx="3521514" cy="288000"/>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bg1">
                    <a:lumMod val="9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t>geovany0114</a:t>
            </a:r>
          </a:p>
        </p:txBody>
      </p:sp>
      <p:pic>
        <p:nvPicPr>
          <p:cNvPr id="14" name="Graphic 13">
            <a:extLst>
              <a:ext uri="{FF2B5EF4-FFF2-40B4-BE49-F238E27FC236}">
                <a16:creationId xmlns:a16="http://schemas.microsoft.com/office/drawing/2014/main" id="{B1B1EB70-0E50-4A30-9362-39DFB52A1AFF}"/>
              </a:ext>
            </a:extLst>
          </p:cNvPr>
          <p:cNvPicPr>
            <a:picLocks noChangeAspect="1"/>
          </p:cNvPicPr>
          <p:nvPr/>
        </p:nvPicPr>
        <p:blipFill>
          <a:blip r:embed="rId9">
            <a:duotone>
              <a:schemeClr val="accent1">
                <a:shade val="45000"/>
                <a:satMod val="135000"/>
              </a:schemeClr>
              <a:prstClr val="white"/>
            </a:duotone>
            <a:extLst>
              <a:ext uri="{96DAC541-7B7A-43D3-8B79-37D633B846F1}">
                <asvg:svgBlip xmlns:asvg="http://schemas.microsoft.com/office/drawing/2016/SVG/main" r:embed="rId10"/>
              </a:ext>
            </a:extLst>
          </a:blip>
          <a:stretch>
            <a:fillRect/>
          </a:stretch>
        </p:blipFill>
        <p:spPr>
          <a:xfrm>
            <a:off x="7686906" y="3853915"/>
            <a:ext cx="219456" cy="219456"/>
          </a:xfrm>
          <a:prstGeom prst="rect">
            <a:avLst/>
          </a:prstGeom>
        </p:spPr>
      </p:pic>
    </p:spTree>
    <p:extLst>
      <p:ext uri="{BB962C8B-B14F-4D97-AF65-F5344CB8AC3E}">
        <p14:creationId xmlns:p14="http://schemas.microsoft.com/office/powerpoint/2010/main" val="396981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3"/>
          <a:stretch>
            <a:fillRect/>
          </a:stretch>
        </p:blipFill>
        <p:spPr>
          <a:xfrm>
            <a:off x="0" y="0"/>
            <a:ext cx="10657114" cy="6858000"/>
          </a:xfrm>
          <a:effectLst>
            <a:outerShdw blurRad="63500" sx="102000" sy="102000" algn="ctr" rotWithShape="0">
              <a:prstClr val="black">
                <a:alpha val="40000"/>
              </a:prstClr>
            </a:outerShdw>
          </a:effectLst>
        </p:spPr>
      </p:pic>
      <p:sp>
        <p:nvSpPr>
          <p:cNvPr id="38" name="TextBox 37" descr="Accent to title block">
            <a:extLst>
              <a:ext uri="{FF2B5EF4-FFF2-40B4-BE49-F238E27FC236}">
                <a16:creationId xmlns:a16="http://schemas.microsoft.com/office/drawing/2014/main" id="{B231FB9C-F234-41D0-A4CE-8C29A5F2F553}"/>
              </a:ext>
              <a:ext uri="{C183D7F6-B498-43B3-948B-1728B52AA6E4}">
                <adec:decorative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35" name="Isosceles Triangle 34" descr="Shadow to title block">
            <a:extLst>
              <a:ext uri="{FF2B5EF4-FFF2-40B4-BE49-F238E27FC236}">
                <a16:creationId xmlns:a16="http://schemas.microsoft.com/office/drawing/2014/main" id="{FE193317-B8BD-46CA-B0A6-8A7511B086D9}"/>
              </a:ext>
              <a:ext uri="{C183D7F6-B498-43B3-948B-1728B52AA6E4}">
                <adec:decorative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3" name="Freeform 5" descr="Hollow accent block">
            <a:extLst>
              <a:ext uri="{FF2B5EF4-FFF2-40B4-BE49-F238E27FC236}">
                <a16:creationId xmlns:a16="http://schemas.microsoft.com/office/drawing/2014/main" id="{8186FEAF-6E1E-4258-94C3-5C589D4B5ADE}"/>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0" name="Title 19">
            <a:extLst>
              <a:ext uri="{FF2B5EF4-FFF2-40B4-BE49-F238E27FC236}">
                <a16:creationId xmlns:a16="http://schemas.microsoft.com/office/drawing/2014/main" id="{7C11A64B-7EA5-442C-8405-73273A5331D1}"/>
              </a:ext>
            </a:extLst>
          </p:cNvPr>
          <p:cNvSpPr>
            <a:spLocks noGrp="1"/>
          </p:cNvSpPr>
          <p:nvPr>
            <p:ph type="ctrTitle"/>
          </p:nvPr>
        </p:nvSpPr>
        <p:spPr>
          <a:xfrm>
            <a:off x="7425293" y="2834640"/>
            <a:ext cx="4459766" cy="2720356"/>
          </a:xfrm>
        </p:spPr>
        <p:txBody>
          <a:bodyPr/>
          <a:lstStyle/>
          <a:p>
            <a:r>
              <a:rPr lang="en-US" dirty="0"/>
              <a:t>About Me</a:t>
            </a:r>
            <a:endParaRPr lang="en-ZA" dirty="0"/>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p:txBody>
          <a:bodyPr/>
          <a:lstStyle/>
          <a:p>
            <a:r>
              <a:rPr lang="en-ZA" dirty="0"/>
              <a:t>Software Architect at </a:t>
            </a:r>
            <a:r>
              <a:rPr lang="en-ZA" dirty="0" err="1"/>
              <a:t>StellarEmploy</a:t>
            </a:r>
            <a:endParaRPr lang="en-ZA" dirty="0"/>
          </a:p>
        </p:txBody>
      </p:sp>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a:xfrm>
            <a:off x="8034849" y="4200314"/>
            <a:ext cx="3521514" cy="288000"/>
          </a:xfrm>
        </p:spPr>
        <p:txBody>
          <a:bodyPr/>
          <a:lstStyle/>
          <a:p>
            <a:r>
              <a:rPr lang="en-ZA" dirty="0"/>
              <a:t>vany0114</a:t>
            </a:r>
          </a:p>
        </p:txBody>
      </p:sp>
      <p:pic>
        <p:nvPicPr>
          <p:cNvPr id="11" name="Graphic 10" descr="Link">
            <a:extLst>
              <a:ext uri="{FF2B5EF4-FFF2-40B4-BE49-F238E27FC236}">
                <a16:creationId xmlns:a16="http://schemas.microsoft.com/office/drawing/2014/main" id="{0718E6E0-05A2-479C-AEA8-1A385EB73474}"/>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61653" y="4929198"/>
            <a:ext cx="244786" cy="244786"/>
          </a:xfrm>
          <a:prstGeom prst="rect">
            <a:avLst/>
          </a:prstGeom>
        </p:spPr>
      </p:pic>
      <p:sp>
        <p:nvSpPr>
          <p:cNvPr id="22" name="Text Placeholder 21">
            <a:extLst>
              <a:ext uri="{FF2B5EF4-FFF2-40B4-BE49-F238E27FC236}">
                <a16:creationId xmlns:a16="http://schemas.microsoft.com/office/drawing/2014/main" id="{43DBE4D9-1044-49A3-ABD5-477041FF2B63}"/>
              </a:ext>
            </a:extLst>
          </p:cNvPr>
          <p:cNvSpPr>
            <a:spLocks noGrp="1"/>
          </p:cNvSpPr>
          <p:nvPr>
            <p:ph type="body" sz="quarter" idx="18"/>
          </p:nvPr>
        </p:nvSpPr>
        <p:spPr>
          <a:xfrm>
            <a:off x="8034849" y="4929198"/>
            <a:ext cx="3521514" cy="288000"/>
          </a:xfrm>
        </p:spPr>
        <p:txBody>
          <a:bodyPr/>
          <a:lstStyle/>
          <a:p>
            <a:r>
              <a:rPr lang="en-ZA" dirty="0"/>
              <a:t>http://elvanydev.com/</a:t>
            </a:r>
          </a:p>
        </p:txBody>
      </p:sp>
      <p:pic>
        <p:nvPicPr>
          <p:cNvPr id="24" name="Picture 23">
            <a:extLst>
              <a:ext uri="{FF2B5EF4-FFF2-40B4-BE49-F238E27FC236}">
                <a16:creationId xmlns:a16="http://schemas.microsoft.com/office/drawing/2014/main" id="{CE25126E-7546-4B00-AEDF-A46B93EAB0E5}"/>
              </a:ext>
            </a:extLst>
          </p:cNvPr>
          <p:cNvPicPr>
            <a:picLocks noChangeAspect="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83425" y="4209973"/>
            <a:ext cx="219456" cy="219456"/>
          </a:xfrm>
          <a:prstGeom prst="rect">
            <a:avLst/>
          </a:prstGeom>
        </p:spPr>
      </p:pic>
      <p:pic>
        <p:nvPicPr>
          <p:cNvPr id="7" name="Graphic 6">
            <a:extLst>
              <a:ext uri="{FF2B5EF4-FFF2-40B4-BE49-F238E27FC236}">
                <a16:creationId xmlns:a16="http://schemas.microsoft.com/office/drawing/2014/main" id="{E5FF2635-3953-4480-89D1-2F806D34832A}"/>
              </a:ext>
            </a:extLst>
          </p:cNvPr>
          <p:cNvPicPr>
            <a:picLocks noChangeAspect="1"/>
          </p:cNvPicPr>
          <p:nvPr/>
        </p:nvPicPr>
        <p:blipFill>
          <a:blip r:embed="rId7">
            <a:duotone>
              <a:schemeClr val="accent1">
                <a:shade val="45000"/>
                <a:satMod val="135000"/>
              </a:schemeClr>
              <a:prstClr val="white"/>
            </a:duotone>
            <a:extLst>
              <a:ext uri="{96DAC541-7B7A-43D3-8B79-37D633B846F1}">
                <asvg:svgBlip xmlns:asvg="http://schemas.microsoft.com/office/drawing/2016/SVG/main" r:embed="rId8"/>
              </a:ext>
            </a:extLst>
          </a:blip>
          <a:stretch>
            <a:fillRect/>
          </a:stretch>
        </p:blipFill>
        <p:spPr>
          <a:xfrm>
            <a:off x="7674318" y="4566031"/>
            <a:ext cx="219456" cy="219456"/>
          </a:xfrm>
          <a:prstGeom prst="rect">
            <a:avLst/>
          </a:prstGeom>
        </p:spPr>
      </p:pic>
      <p:sp>
        <p:nvSpPr>
          <p:cNvPr id="18" name="Text Placeholder 5">
            <a:extLst>
              <a:ext uri="{FF2B5EF4-FFF2-40B4-BE49-F238E27FC236}">
                <a16:creationId xmlns:a16="http://schemas.microsoft.com/office/drawing/2014/main" id="{0EA31ADF-DDEE-4124-B7B6-9E244775D40A}"/>
              </a:ext>
            </a:extLst>
          </p:cNvPr>
          <p:cNvSpPr txBox="1">
            <a:spLocks/>
          </p:cNvSpPr>
          <p:nvPr/>
        </p:nvSpPr>
        <p:spPr>
          <a:xfrm>
            <a:off x="8034849" y="4546390"/>
            <a:ext cx="3521514" cy="288000"/>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bg1">
                    <a:lumMod val="9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t>geovany0114</a:t>
            </a:r>
          </a:p>
        </p:txBody>
      </p:sp>
      <p:pic>
        <p:nvPicPr>
          <p:cNvPr id="14" name="Graphic 13">
            <a:extLst>
              <a:ext uri="{FF2B5EF4-FFF2-40B4-BE49-F238E27FC236}">
                <a16:creationId xmlns:a16="http://schemas.microsoft.com/office/drawing/2014/main" id="{B1B1EB70-0E50-4A30-9362-39DFB52A1AFF}"/>
              </a:ext>
            </a:extLst>
          </p:cNvPr>
          <p:cNvPicPr>
            <a:picLocks noChangeAspect="1"/>
          </p:cNvPicPr>
          <p:nvPr/>
        </p:nvPicPr>
        <p:blipFill>
          <a:blip r:embed="rId9">
            <a:duotone>
              <a:schemeClr val="accent1">
                <a:shade val="45000"/>
                <a:satMod val="135000"/>
              </a:schemeClr>
              <a:prstClr val="white"/>
            </a:duotone>
            <a:extLst>
              <a:ext uri="{96DAC541-7B7A-43D3-8B79-37D633B846F1}">
                <asvg:svgBlip xmlns:asvg="http://schemas.microsoft.com/office/drawing/2016/SVG/main" r:embed="rId10"/>
              </a:ext>
            </a:extLst>
          </a:blip>
          <a:stretch>
            <a:fillRect/>
          </a:stretch>
        </p:blipFill>
        <p:spPr>
          <a:xfrm>
            <a:off x="7686906" y="3853915"/>
            <a:ext cx="219456" cy="219456"/>
          </a:xfrm>
          <a:prstGeom prst="rect">
            <a:avLst/>
          </a:prstGeom>
        </p:spPr>
      </p:pic>
    </p:spTree>
    <p:extLst>
      <p:ext uri="{BB962C8B-B14F-4D97-AF65-F5344CB8AC3E}">
        <p14:creationId xmlns:p14="http://schemas.microsoft.com/office/powerpoint/2010/main" val="4189789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srcRect/>
          <a:stretch/>
        </p:blipFill>
        <p:spPr>
          <a:xfrm>
            <a:off x="0" y="321546"/>
            <a:ext cx="8699638" cy="6536453"/>
          </a:xfrm>
        </p:spPr>
      </p:pic>
      <p:sp>
        <p:nvSpPr>
          <p:cNvPr id="24" name="TextBox 23" descr="Accent piece to title box">
            <a:extLst>
              <a:ext uri="{FF2B5EF4-FFF2-40B4-BE49-F238E27FC236}">
                <a16:creationId xmlns:a16="http://schemas.microsoft.com/office/drawing/2014/main" id="{993B1474-02E3-4509-B5C5-84427653BA68}"/>
              </a:ext>
              <a:ext uri="{C183D7F6-B498-43B3-948B-1728B52AA6E4}">
                <adec:decorative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8" name="Isosceles Triangle 17" descr="Shadow for title box">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2408157"/>
            <a:ext cx="4459766" cy="3146839"/>
          </a:xfrm>
        </p:spPr>
        <p:txBody>
          <a:bodyPr/>
          <a:lstStyle/>
          <a:p>
            <a:r>
              <a:rPr lang="en-ZA" dirty="0"/>
              <a:t>What is Chaos Engineering?</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a:lstStyle/>
          <a:p>
            <a:endParaRPr lang="en-ZA" dirty="0"/>
          </a:p>
        </p:txBody>
      </p:sp>
      <p:sp>
        <p:nvSpPr>
          <p:cNvPr id="15" name="Freeform 5" descr="Accent block">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4091674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0BF37BE6-F648-47D1-8668-79B0CBA66F97}"/>
              </a:ext>
            </a:extLst>
          </p:cNvPr>
          <p:cNvPicPr>
            <a:picLocks noGrp="1" noChangeAspect="1"/>
          </p:cNvPicPr>
          <p:nvPr>
            <p:ph type="pic" sz="quarter" idx="14"/>
          </p:nvPr>
        </p:nvPicPr>
        <p:blipFill>
          <a:blip r:embed="rId3"/>
          <a:srcRect l="2468" r="2468"/>
          <a:stretch>
            <a:fillRect/>
          </a:stretch>
        </p:blipFill>
        <p:spPr>
          <a:xfrm>
            <a:off x="0" y="0"/>
            <a:ext cx="11771313" cy="6858000"/>
          </a:xfrm>
        </p:spPr>
      </p:pic>
      <p:sp>
        <p:nvSpPr>
          <p:cNvPr id="5" name="Slide Number Placeholder 4">
            <a:extLst>
              <a:ext uri="{FF2B5EF4-FFF2-40B4-BE49-F238E27FC236}">
                <a16:creationId xmlns:a16="http://schemas.microsoft.com/office/drawing/2014/main" id="{ECB0E119-B884-46E6-8597-41AFD800D021}"/>
              </a:ext>
            </a:extLst>
          </p:cNvPr>
          <p:cNvSpPr>
            <a:spLocks noGrp="1"/>
          </p:cNvSpPr>
          <p:nvPr>
            <p:ph type="sldNum" sz="quarter" idx="15"/>
          </p:nvPr>
        </p:nvSpPr>
        <p:spPr/>
        <p:txBody>
          <a:bodyPr/>
          <a:lstStyle/>
          <a:p>
            <a:fld id="{19B51A1E-902D-48AF-9020-955120F399B6}" type="slidenum">
              <a:rPr lang="en-ZA" smtClean="0"/>
              <a:pPr/>
              <a:t>4</a:t>
            </a:fld>
            <a:endParaRPr lang="en-ZA" dirty="0"/>
          </a:p>
        </p:txBody>
      </p:sp>
      <p:sp>
        <p:nvSpPr>
          <p:cNvPr id="23" name="Title 22">
            <a:extLst>
              <a:ext uri="{FF2B5EF4-FFF2-40B4-BE49-F238E27FC236}">
                <a16:creationId xmlns:a16="http://schemas.microsoft.com/office/drawing/2014/main" id="{940D2E6B-82A1-493E-91FA-8113BA4C5811}"/>
              </a:ext>
            </a:extLst>
          </p:cNvPr>
          <p:cNvSpPr>
            <a:spLocks noGrp="1"/>
          </p:cNvSpPr>
          <p:nvPr>
            <p:ph type="ctrTitle"/>
          </p:nvPr>
        </p:nvSpPr>
        <p:spPr/>
        <p:txBody>
          <a:bodyPr/>
          <a:lstStyle/>
          <a:p>
            <a:r>
              <a:rPr lang="en-US" b="1" dirty="0"/>
              <a:t>When, why and how it was born?</a:t>
            </a:r>
          </a:p>
        </p:txBody>
      </p:sp>
    </p:spTree>
    <p:extLst>
      <p:ext uri="{BB962C8B-B14F-4D97-AF65-F5344CB8AC3E}">
        <p14:creationId xmlns:p14="http://schemas.microsoft.com/office/powerpoint/2010/main" val="3800493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CFE3C44A-427D-499C-8AA8-BA500B358ECD}"/>
              </a:ext>
            </a:extLst>
          </p:cNvPr>
          <p:cNvPicPr>
            <a:picLocks noGrp="1" noChangeAspect="1"/>
          </p:cNvPicPr>
          <p:nvPr>
            <p:ph type="pic" sz="quarter" idx="10"/>
          </p:nvPr>
        </p:nvPicPr>
        <p:blipFill>
          <a:blip r:embed="rId3"/>
          <a:srcRect/>
          <a:stretch/>
        </p:blipFill>
        <p:spPr>
          <a:xfrm>
            <a:off x="0" y="0"/>
            <a:ext cx="10403132" cy="6858000"/>
          </a:xfrm>
        </p:spPr>
      </p:pic>
      <p:sp>
        <p:nvSpPr>
          <p:cNvPr id="10" name="Title 9">
            <a:extLst>
              <a:ext uri="{FF2B5EF4-FFF2-40B4-BE49-F238E27FC236}">
                <a16:creationId xmlns:a16="http://schemas.microsoft.com/office/drawing/2014/main" id="{068E418E-C346-4577-89EC-4DE2D2E48DDF}"/>
              </a:ext>
            </a:extLst>
          </p:cNvPr>
          <p:cNvSpPr>
            <a:spLocks noGrp="1"/>
          </p:cNvSpPr>
          <p:nvPr>
            <p:ph type="ctrTitle"/>
          </p:nvPr>
        </p:nvSpPr>
        <p:spPr>
          <a:xfrm>
            <a:off x="6380262" y="178489"/>
            <a:ext cx="5155245" cy="1901520"/>
          </a:xfrm>
        </p:spPr>
        <p:txBody>
          <a:bodyPr/>
          <a:lstStyle/>
          <a:p>
            <a:r>
              <a:rPr lang="es-CO" dirty="0" err="1"/>
              <a:t>Why</a:t>
            </a:r>
            <a:r>
              <a:rPr lang="es-CO" dirty="0"/>
              <a:t> </a:t>
            </a:r>
            <a:r>
              <a:rPr lang="es-CO" dirty="0" err="1"/>
              <a:t>resilience</a:t>
            </a:r>
            <a:r>
              <a:rPr lang="es-CO" dirty="0"/>
              <a:t> is </a:t>
            </a:r>
            <a:r>
              <a:rPr lang="es-CO" dirty="0" err="1"/>
              <a:t>important</a:t>
            </a:r>
            <a:r>
              <a:rPr lang="es-CO" dirty="0"/>
              <a:t>?</a:t>
            </a:r>
            <a:endParaRPr lang="en-US" dirty="0"/>
          </a:p>
        </p:txBody>
      </p:sp>
      <p:sp>
        <p:nvSpPr>
          <p:cNvPr id="5" name="Slide Number Placeholder 4">
            <a:extLst>
              <a:ext uri="{FF2B5EF4-FFF2-40B4-BE49-F238E27FC236}">
                <a16:creationId xmlns:a16="http://schemas.microsoft.com/office/drawing/2014/main" id="{9CE131F2-E008-4B31-B38D-0AC30AEDD461}"/>
              </a:ext>
            </a:extLst>
          </p:cNvPr>
          <p:cNvSpPr>
            <a:spLocks noGrp="1"/>
          </p:cNvSpPr>
          <p:nvPr>
            <p:ph type="sldNum" sz="quarter" idx="4294967295"/>
          </p:nvPr>
        </p:nvSpPr>
        <p:spPr>
          <a:xfrm>
            <a:off x="11726863" y="6276975"/>
            <a:ext cx="465137" cy="400050"/>
          </a:xfrm>
        </p:spPr>
        <p:txBody>
          <a:bodyPr/>
          <a:lstStyle/>
          <a:p>
            <a:fld id="{19B51A1E-902D-48AF-9020-955120F399B6}" type="slidenum">
              <a:rPr lang="en-ZA" smtClean="0"/>
              <a:pPr/>
              <a:t>5</a:t>
            </a:fld>
            <a:endParaRPr lang="en-ZA" dirty="0"/>
          </a:p>
        </p:txBody>
      </p:sp>
    </p:spTree>
    <p:extLst>
      <p:ext uri="{BB962C8B-B14F-4D97-AF65-F5344CB8AC3E}">
        <p14:creationId xmlns:p14="http://schemas.microsoft.com/office/powerpoint/2010/main" val="1662526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b="1" dirty="0"/>
              <a:t>Polly</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ZA" dirty="0"/>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1512000"/>
                <a:ext cx="6058728" cy="4644000"/>
              </a:xfrm>
            </p:spPr>
            <p:txBody>
              <a:bodyPr/>
              <a:lstStyle/>
              <a:p>
                <a:r>
                  <a:rPr lang="en-ZA" sz="2800" dirty="0"/>
                  <a:t>Resilience and transient-fault-handling library.</a:t>
                </a:r>
              </a:p>
              <a:p>
                <a:r>
                  <a:rPr lang="en-ZA" sz="2800" dirty="0"/>
                  <a:t>Policies =&gt; </a:t>
                </a:r>
                <a14:m>
                  <m:oMath xmlns:m="http://schemas.openxmlformats.org/officeDocument/2006/math">
                    <m:r>
                      <a:rPr lang="es-CO" sz="2800" b="0" i="1" smtClean="0">
                        <a:latin typeface="Cambria Math" panose="02040503050406030204" pitchFamily="18" charset="0"/>
                      </a:rPr>
                      <m:t>𝑓</m:t>
                    </m:r>
                    <m:r>
                      <a:rPr lang="es-CO" sz="2800" b="0" i="1" smtClean="0">
                        <a:latin typeface="Cambria Math" panose="02040503050406030204" pitchFamily="18" charset="0"/>
                      </a:rPr>
                      <m:t>(</m:t>
                    </m:r>
                    <m:r>
                      <a:rPr lang="es-CO" sz="2800" b="0" i="1" smtClean="0">
                        <a:latin typeface="Cambria Math" panose="02040503050406030204" pitchFamily="18" charset="0"/>
                      </a:rPr>
                      <m:t>𝑥</m:t>
                    </m:r>
                    <m:r>
                      <a:rPr lang="es-CO" sz="2800" b="0" i="1" smtClean="0">
                        <a:latin typeface="Cambria Math" panose="02040503050406030204" pitchFamily="18" charset="0"/>
                      </a:rPr>
                      <m:t>)</m:t>
                    </m:r>
                  </m:oMath>
                </a14:m>
                <a:endParaRPr lang="en-ZA" sz="2800" dirty="0"/>
              </a:p>
              <a:p>
                <a:r>
                  <a:rPr lang="en-ZA" sz="2800" dirty="0" err="1"/>
                  <a:t>PolicyWrap</a:t>
                </a:r>
                <a:r>
                  <a:rPr lang="en-ZA" sz="2800" dirty="0"/>
                  <a:t> =&gt; </a:t>
                </a:r>
                <a14:m>
                  <m:oMath xmlns:m="http://schemas.openxmlformats.org/officeDocument/2006/math">
                    <m:r>
                      <a:rPr lang="es-CO" sz="2800" b="0" i="1" smtClean="0">
                        <a:latin typeface="Cambria Math" panose="02040503050406030204" pitchFamily="18" charset="0"/>
                      </a:rPr>
                      <m:t>𝑎</m:t>
                    </m:r>
                    <m:r>
                      <a:rPr lang="es-CO" sz="2800" b="0" i="1" smtClean="0">
                        <a:latin typeface="Cambria Math" panose="02040503050406030204" pitchFamily="18" charset="0"/>
                      </a:rPr>
                      <m:t>(</m:t>
                    </m:r>
                    <m:r>
                      <a:rPr lang="es-CO" sz="2800" b="0" i="1" smtClean="0">
                        <a:latin typeface="Cambria Math" panose="02040503050406030204" pitchFamily="18" charset="0"/>
                      </a:rPr>
                      <m:t>𝑏</m:t>
                    </m:r>
                    <m:d>
                      <m:dPr>
                        <m:ctrlPr>
                          <a:rPr lang="es-CO" sz="2800" b="0" i="1" smtClean="0">
                            <a:latin typeface="Cambria Math" panose="02040503050406030204" pitchFamily="18" charset="0"/>
                          </a:rPr>
                        </m:ctrlPr>
                      </m:dPr>
                      <m:e>
                        <m:r>
                          <a:rPr lang="es-CO" sz="2800" b="0" i="1" smtClean="0">
                            <a:latin typeface="Cambria Math" panose="02040503050406030204" pitchFamily="18" charset="0"/>
                          </a:rPr>
                          <m:t>𝑐</m:t>
                        </m:r>
                        <m:d>
                          <m:dPr>
                            <m:ctrlPr>
                              <a:rPr lang="es-CO" sz="2800" b="0" i="1" smtClean="0">
                                <a:latin typeface="Cambria Math" panose="02040503050406030204" pitchFamily="18" charset="0"/>
                              </a:rPr>
                            </m:ctrlPr>
                          </m:dPr>
                          <m:e>
                            <m:r>
                              <a:rPr lang="es-CO" sz="2800" b="0" i="1" smtClean="0">
                                <a:latin typeface="Cambria Math" panose="02040503050406030204" pitchFamily="18" charset="0"/>
                              </a:rPr>
                              <m:t>𝑑</m:t>
                            </m:r>
                            <m:d>
                              <m:dPr>
                                <m:ctrlPr>
                                  <a:rPr lang="es-CO" sz="2800" b="0" i="1" smtClean="0">
                                    <a:latin typeface="Cambria Math" panose="02040503050406030204" pitchFamily="18" charset="0"/>
                                  </a:rPr>
                                </m:ctrlPr>
                              </m:dPr>
                              <m:e>
                                <m:r>
                                  <a:rPr lang="es-CO" sz="2800" b="0" i="1" smtClean="0">
                                    <a:latin typeface="Cambria Math" panose="02040503050406030204" pitchFamily="18" charset="0"/>
                                  </a:rPr>
                                  <m:t>𝑒</m:t>
                                </m:r>
                                <m:d>
                                  <m:dPr>
                                    <m:ctrlPr>
                                      <a:rPr lang="es-CO" sz="2800" b="0" i="1" smtClean="0">
                                        <a:latin typeface="Cambria Math" panose="02040503050406030204" pitchFamily="18" charset="0"/>
                                      </a:rPr>
                                    </m:ctrlPr>
                                  </m:dPr>
                                  <m:e>
                                    <m:r>
                                      <a:rPr lang="es-CO" sz="2800" b="0" i="1" smtClean="0">
                                        <a:latin typeface="Cambria Math" panose="02040503050406030204" pitchFamily="18" charset="0"/>
                                      </a:rPr>
                                      <m:t>𝑓</m:t>
                                    </m:r>
                                    <m:d>
                                      <m:dPr>
                                        <m:ctrlPr>
                                          <a:rPr lang="es-CO" sz="2800" b="0" i="1" smtClean="0">
                                            <a:latin typeface="Cambria Math" panose="02040503050406030204" pitchFamily="18" charset="0"/>
                                          </a:rPr>
                                        </m:ctrlPr>
                                      </m:dPr>
                                      <m:e>
                                        <m:r>
                                          <a:rPr lang="es-CO" sz="2800" b="0" i="1" smtClean="0">
                                            <a:latin typeface="Cambria Math" panose="02040503050406030204" pitchFamily="18" charset="0"/>
                                          </a:rPr>
                                          <m:t>𝑥</m:t>
                                        </m:r>
                                      </m:e>
                                    </m:d>
                                  </m:e>
                                </m:d>
                              </m:e>
                            </m:d>
                          </m:e>
                        </m:d>
                      </m:e>
                    </m:d>
                    <m:r>
                      <a:rPr lang="es-CO" sz="2800" b="0" i="1" smtClean="0">
                        <a:latin typeface="Cambria Math" panose="02040503050406030204" pitchFamily="18" charset="0"/>
                      </a:rPr>
                      <m:t>)</m:t>
                    </m:r>
                  </m:oMath>
                </a14:m>
                <a:endParaRPr lang="en-ZA" sz="2800" dirty="0"/>
              </a:p>
              <a:p>
                <a:pPr marL="0" indent="0">
                  <a:buNone/>
                </a:pPr>
                <a:endParaRPr lang="en-ZA" dirty="0"/>
              </a:p>
            </p:txBody>
          </p:sp>
        </mc:Choice>
        <mc:Fallback>
          <p:sp>
            <p:nvSpPr>
              <p:cNvPr id="4" name="Content Placeholder 3">
                <a:extLst>
                  <a:ext uri="{FF2B5EF4-FFF2-40B4-BE49-F238E27FC236}">
                    <a16:creationId xmlns:a16="http://schemas.microsoft.com/office/drawing/2014/main" id="{D355C61F-C8F1-4977-8E1F-F16C0D9EA88C}"/>
                  </a:ext>
                </a:extLst>
              </p:cNvPr>
              <p:cNvSpPr>
                <a:spLocks noGrp="1" noRot="1" noChangeAspect="1" noMove="1" noResize="1" noEditPoints="1" noAdjustHandles="1" noChangeArrowheads="1" noChangeShapeType="1" noTextEdit="1"/>
              </p:cNvSpPr>
              <p:nvPr>
                <p:ph sz="half" idx="1"/>
              </p:nvPr>
            </p:nvSpPr>
            <p:spPr>
              <a:xfrm>
                <a:off x="432000" y="1512000"/>
                <a:ext cx="6058728" cy="4644000"/>
              </a:xfrm>
              <a:blipFill>
                <a:blip r:embed="rId3"/>
                <a:stretch>
                  <a:fillRect l="-3320" t="-3150"/>
                </a:stretch>
              </a:blipFill>
            </p:spPr>
            <p:txBody>
              <a:bodyPr/>
              <a:lstStyle/>
              <a:p>
                <a:r>
                  <a:rPr lang="en-US">
                    <a:noFill/>
                  </a:rPr>
                  <a:t> </a:t>
                </a:r>
              </a:p>
            </p:txBody>
          </p:sp>
        </mc:Fallback>
      </mc:AlternateContent>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rotWithShape="1">
          <a:blip r:embed="rId4"/>
          <a:srcRect l="-31943" t="-21541" r="-26747" b="-10407"/>
          <a:stretch/>
        </p:blipFill>
        <p:spPr>
          <a:xfrm>
            <a:off x="6410849" y="1770319"/>
            <a:ext cx="4963886" cy="4127361"/>
          </a:xfrm>
          <a:effectLst>
            <a:outerShdw blurRad="63500" sx="102000" sy="102000" algn="ctr" rotWithShape="0">
              <a:prstClr val="black">
                <a:alpha val="40000"/>
              </a:prstClr>
            </a:outerShdw>
          </a:effectLst>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10501169" y="4104460"/>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a:effectLst>
            <a:outerShdw blurRad="50800" dist="38100" dir="13500000" algn="b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6</a:t>
            </a:fld>
            <a:endParaRPr lang="en-ZA" dirty="0"/>
          </a:p>
        </p:txBody>
      </p:sp>
    </p:spTree>
    <p:extLst>
      <p:ext uri="{BB962C8B-B14F-4D97-AF65-F5344CB8AC3E}">
        <p14:creationId xmlns:p14="http://schemas.microsoft.com/office/powerpoint/2010/main" val="132974669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66A2D45C-8D55-4FCF-83D2-62C4587D19F2}"/>
              </a:ext>
            </a:extLst>
          </p:cNvPr>
          <p:cNvPicPr>
            <a:picLocks noGrp="1" noChangeAspect="1"/>
          </p:cNvPicPr>
          <p:nvPr>
            <p:ph type="pic" sz="quarter" idx="14"/>
          </p:nvPr>
        </p:nvPicPr>
        <p:blipFill rotWithShape="1">
          <a:blip r:embed="rId3"/>
          <a:srcRect t="11519" b="11519"/>
          <a:stretch/>
        </p:blipFill>
        <p:spPr>
          <a:xfrm>
            <a:off x="0" y="-241156"/>
            <a:ext cx="11771313" cy="6858000"/>
          </a:xfrm>
        </p:spPr>
      </p:pic>
      <p:sp>
        <p:nvSpPr>
          <p:cNvPr id="3" name="Slide Number Placeholder 2">
            <a:extLst>
              <a:ext uri="{FF2B5EF4-FFF2-40B4-BE49-F238E27FC236}">
                <a16:creationId xmlns:a16="http://schemas.microsoft.com/office/drawing/2014/main" id="{4641FEDB-64AD-4D74-9D22-E270EEB93913}"/>
              </a:ext>
            </a:extLst>
          </p:cNvPr>
          <p:cNvSpPr>
            <a:spLocks noGrp="1"/>
          </p:cNvSpPr>
          <p:nvPr>
            <p:ph type="sldNum" sz="quarter" idx="15"/>
          </p:nvPr>
        </p:nvSpPr>
        <p:spPr/>
        <p:txBody>
          <a:bodyPr/>
          <a:lstStyle/>
          <a:p>
            <a:fld id="{19B51A1E-902D-48AF-9020-955120F399B6}" type="slidenum">
              <a:rPr lang="en-ZA" smtClean="0"/>
              <a:pPr/>
              <a:t>7</a:t>
            </a:fld>
            <a:endParaRPr lang="en-ZA" dirty="0"/>
          </a:p>
        </p:txBody>
      </p:sp>
      <p:sp>
        <p:nvSpPr>
          <p:cNvPr id="4" name="Title 3">
            <a:extLst>
              <a:ext uri="{FF2B5EF4-FFF2-40B4-BE49-F238E27FC236}">
                <a16:creationId xmlns:a16="http://schemas.microsoft.com/office/drawing/2014/main" id="{40DC12F3-DEBF-4918-B53C-C2F0189E4138}"/>
              </a:ext>
            </a:extLst>
          </p:cNvPr>
          <p:cNvSpPr>
            <a:spLocks noGrp="1"/>
          </p:cNvSpPr>
          <p:nvPr>
            <p:ph type="ctrTitle"/>
          </p:nvPr>
        </p:nvSpPr>
        <p:spPr>
          <a:xfrm>
            <a:off x="420687" y="4965967"/>
            <a:ext cx="4459766" cy="741495"/>
          </a:xfrm>
        </p:spPr>
        <p:txBody>
          <a:bodyPr/>
          <a:lstStyle/>
          <a:p>
            <a:r>
              <a:rPr lang="en-US" b="1" dirty="0"/>
              <a:t>What is </a:t>
            </a:r>
            <a:r>
              <a:rPr lang="en-US" b="1" i="1" dirty="0" err="1"/>
              <a:t>Simmy</a:t>
            </a:r>
            <a:r>
              <a:rPr lang="en-US" b="1" dirty="0"/>
              <a:t> and </a:t>
            </a:r>
            <a:br>
              <a:rPr lang="en-US" b="1" dirty="0"/>
            </a:br>
            <a:r>
              <a:rPr lang="en-US" b="1" dirty="0"/>
              <a:t>when, why and how it was born?</a:t>
            </a:r>
          </a:p>
        </p:txBody>
      </p:sp>
    </p:spTree>
    <p:extLst>
      <p:ext uri="{BB962C8B-B14F-4D97-AF65-F5344CB8AC3E}">
        <p14:creationId xmlns:p14="http://schemas.microsoft.com/office/powerpoint/2010/main" val="4099016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b="1" dirty="0"/>
              <a:t>How </a:t>
            </a:r>
            <a:r>
              <a:rPr lang="en-US" b="1" dirty="0" err="1"/>
              <a:t>Simmy</a:t>
            </a:r>
            <a:r>
              <a:rPr lang="en-US" b="1" dirty="0"/>
              <a:t> works?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1512000"/>
            <a:ext cx="6058728" cy="4644000"/>
          </a:xfrm>
        </p:spPr>
        <p:txBody>
          <a:bodyPr/>
          <a:lstStyle/>
          <a:p>
            <a:pPr marL="0" indent="0">
              <a:buNone/>
            </a:pPr>
            <a:r>
              <a:rPr lang="en-ZA" sz="2800" b="1" dirty="0"/>
              <a:t>Monkey Policies:</a:t>
            </a:r>
          </a:p>
          <a:p>
            <a:pPr lvl="1"/>
            <a:r>
              <a:rPr lang="en-ZA" sz="2600" dirty="0"/>
              <a:t>Fault</a:t>
            </a:r>
          </a:p>
          <a:p>
            <a:pPr lvl="1"/>
            <a:r>
              <a:rPr lang="en-ZA" sz="2600" dirty="0"/>
              <a:t>Latency</a:t>
            </a:r>
          </a:p>
          <a:p>
            <a:pPr lvl="1"/>
            <a:r>
              <a:rPr lang="en-ZA" sz="2600" dirty="0" err="1"/>
              <a:t>Behavior</a:t>
            </a:r>
            <a:endParaRPr lang="en-ZA" sz="2600" dirty="0"/>
          </a:p>
          <a:p>
            <a:endParaRPr lang="en-ZA" dirty="0"/>
          </a:p>
          <a:p>
            <a:endParaRPr lang="en-ZA" dirty="0"/>
          </a:p>
          <a:p>
            <a:endParaRPr lang="en-ZA" dirty="0"/>
          </a:p>
          <a:p>
            <a:endParaRPr lang="en-ZA" dirty="0"/>
          </a:p>
          <a:p>
            <a:endParaRPr lang="en-ZA" dirty="0"/>
          </a:p>
          <a:p>
            <a:endParaRPr lang="en-ZA" dirty="0"/>
          </a:p>
          <a:p>
            <a:pPr marL="0" indent="0">
              <a:buNone/>
            </a:pPr>
            <a:r>
              <a:rPr lang="en-ZA" dirty="0"/>
              <a:t>* </a:t>
            </a:r>
            <a:r>
              <a:rPr lang="en-US" i="1" dirty="0"/>
              <a:t>All chaos policies (Monkey policies) are designed to inject behavior randomly </a:t>
            </a:r>
            <a:endParaRPr lang="en-ZA" i="1" dirty="0"/>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rotWithShape="1">
          <a:blip r:embed="rId3"/>
          <a:srcRect l="-35802" r="-35802"/>
          <a:stretch/>
        </p:blipFill>
        <p:spPr>
          <a:xfrm>
            <a:off x="6390752" y="1728316"/>
            <a:ext cx="4973934" cy="4310742"/>
          </a:xfrm>
          <a:effectLst>
            <a:outerShdw blurRad="63500" sx="102000" sy="102000" algn="ctr" rotWithShape="0">
              <a:prstClr val="black">
                <a:alpha val="40000"/>
              </a:prstClr>
            </a:outerShdw>
          </a:effectLst>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10501169" y="4104460"/>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a:effectLst>
            <a:outerShdw blurRad="50800" dist="38100" dir="13500000" algn="b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8</a:t>
            </a:fld>
            <a:endParaRPr lang="en-ZA" dirty="0"/>
          </a:p>
        </p:txBody>
      </p:sp>
    </p:spTree>
    <p:extLst>
      <p:ext uri="{BB962C8B-B14F-4D97-AF65-F5344CB8AC3E}">
        <p14:creationId xmlns:p14="http://schemas.microsoft.com/office/powerpoint/2010/main" val="3290650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b="1" dirty="0"/>
              <a:t>How can </a:t>
            </a:r>
            <a:r>
              <a:rPr lang="en-US" b="1" dirty="0" err="1"/>
              <a:t>Simmy</a:t>
            </a:r>
            <a:r>
              <a:rPr lang="en-US" b="1" dirty="0"/>
              <a:t> help me out?</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ZA" dirty="0"/>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rotWithShape="1">
          <a:blip r:embed="rId3"/>
          <a:srcRect l="-35802" r="-35802"/>
          <a:stretch/>
        </p:blipFill>
        <p:spPr>
          <a:xfrm>
            <a:off x="6390752" y="1728316"/>
            <a:ext cx="4973934" cy="4310742"/>
          </a:xfrm>
          <a:effectLst>
            <a:outerShdw blurRad="63500" sx="102000" sy="102000" algn="ctr" rotWithShape="0">
              <a:prstClr val="black">
                <a:alpha val="40000"/>
              </a:prstClr>
            </a:outerShdw>
          </a:effectLst>
        </p:spPr>
      </p:pic>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1512000"/>
            <a:ext cx="7124500" cy="4644000"/>
          </a:xfrm>
        </p:spPr>
        <p:txBody>
          <a:bodyPr/>
          <a:lstStyle/>
          <a:p>
            <a:pPr lvl="1">
              <a:lnSpc>
                <a:spcPct val="150000"/>
              </a:lnSpc>
            </a:pPr>
            <a:r>
              <a:rPr lang="en-US" sz="2800" dirty="0"/>
              <a:t>Is my system resilient enough?</a:t>
            </a:r>
            <a:endParaRPr lang="en-ZA" sz="2800" dirty="0"/>
          </a:p>
          <a:p>
            <a:pPr lvl="1">
              <a:lnSpc>
                <a:spcPct val="150000"/>
              </a:lnSpc>
            </a:pPr>
            <a:r>
              <a:rPr lang="en-US" sz="2800" dirty="0"/>
              <a:t>Am I handling the right exceptions/scenarios?</a:t>
            </a:r>
            <a:endParaRPr lang="en-ZA" sz="2800" dirty="0"/>
          </a:p>
          <a:p>
            <a:pPr lvl="1">
              <a:lnSpc>
                <a:spcPct val="150000"/>
              </a:lnSpc>
            </a:pPr>
            <a:r>
              <a:rPr lang="en-US" sz="2800" dirty="0"/>
              <a:t>How will my system behave if X happens?</a:t>
            </a:r>
          </a:p>
          <a:p>
            <a:pPr lvl="1">
              <a:lnSpc>
                <a:spcPct val="150000"/>
              </a:lnSpc>
            </a:pPr>
            <a:r>
              <a:rPr lang="en-US" sz="2800" dirty="0"/>
              <a:t>How can I test without waiting for a handled (or even unhandled) exception to happen in my production environment?</a:t>
            </a:r>
            <a:endParaRPr lang="en-ZA" sz="2800" dirty="0"/>
          </a:p>
          <a:p>
            <a:endParaRPr lang="en-ZA" dirty="0"/>
          </a:p>
          <a:p>
            <a:endParaRPr lang="en-ZA" dirty="0"/>
          </a:p>
          <a:p>
            <a:endParaRPr lang="en-ZA" dirty="0"/>
          </a:p>
          <a:p>
            <a:endParaRPr lang="en-ZA" dirty="0"/>
          </a:p>
          <a:p>
            <a:endParaRPr lang="en-ZA" dirty="0"/>
          </a:p>
          <a:p>
            <a:pPr marL="0" indent="0">
              <a:buNone/>
            </a:pPr>
            <a:endParaRPr lang="en-ZA" dirty="0"/>
          </a:p>
        </p:txBody>
      </p:sp>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10501169" y="4104460"/>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a:effectLst>
            <a:outerShdw blurRad="50800" dist="38100" dir="13500000" algn="b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9</a:t>
            </a:fld>
            <a:endParaRPr lang="en-ZA" dirty="0"/>
          </a:p>
        </p:txBody>
      </p:sp>
    </p:spTree>
    <p:extLst>
      <p:ext uri="{BB962C8B-B14F-4D97-AF65-F5344CB8AC3E}">
        <p14:creationId xmlns:p14="http://schemas.microsoft.com/office/powerpoint/2010/main" val="883619555"/>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eometric Presentation Layout_SB - v4" id="{4FDC0870-107A-45FF-80A8-D62A163436CD}" vid="{C24B30B2-C182-4F17-AE29-6BC2DA7777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8A50AA-654B-45CA-B6AD-FDA9E9535EF9}">
  <ds:schemaRefs>
    <ds:schemaRef ds:uri="http://schemas.microsoft.com/office/2006/documentManagement/types"/>
    <ds:schemaRef ds:uri="http://purl.org/dc/dcmitype/"/>
    <ds:schemaRef ds:uri="6dc4bcd6-49db-4c07-9060-8acfc67cef9f"/>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fb0879af-3eba-417a-a55a-ffe6dcd6ca77"/>
    <ds:schemaRef ds:uri="http://schemas.microsoft.com/sharepoint/v3"/>
    <ds:schemaRef ds:uri="http://www.w3.org/XML/1998/namespace"/>
    <ds:schemaRef ds:uri="http://purl.org/dc/terms/"/>
  </ds:schemaRefs>
</ds:datastoreItem>
</file>

<file path=customXml/itemProps3.xml><?xml version="1.0" encoding="utf-8"?>
<ds:datastoreItem xmlns:ds="http://schemas.openxmlformats.org/officeDocument/2006/customXml" ds:itemID="{D2CDC626-B3A4-4E2A-B903-2655BFCAF32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0</TotalTime>
  <Words>768</Words>
  <Application>Microsoft Office PowerPoint</Application>
  <PresentationFormat>Widescreen</PresentationFormat>
  <Paragraphs>114</Paragraphs>
  <Slides>18</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Cambria Math</vt:lpstr>
      <vt:lpstr>Corbel</vt:lpstr>
      <vt:lpstr>Times New Roman</vt:lpstr>
      <vt:lpstr>Office Theme</vt:lpstr>
      <vt:lpstr>Simmy, the monkey for making chaos</vt:lpstr>
      <vt:lpstr>About Me</vt:lpstr>
      <vt:lpstr>What is Chaos Engineering?</vt:lpstr>
      <vt:lpstr>When, why and how it was born?</vt:lpstr>
      <vt:lpstr>Why resilience is important?</vt:lpstr>
      <vt:lpstr>Polly</vt:lpstr>
      <vt:lpstr>What is Simmy and  when, why and how it was born?</vt:lpstr>
      <vt:lpstr>How Simmy works?</vt:lpstr>
      <vt:lpstr>How can Simmy help me out?</vt:lpstr>
      <vt:lpstr>Making chaos!!!</vt:lpstr>
      <vt:lpstr>Demo!</vt:lpstr>
      <vt:lpstr>Architecture</vt:lpstr>
      <vt:lpstr>Wrapping up</vt:lpstr>
      <vt:lpstr>Benefits</vt:lpstr>
      <vt:lpstr>Challenges</vt:lpstr>
      <vt:lpstr>PowerPoint Presentation</vt:lpstr>
      <vt:lpstr>Q &amp; 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2018-06-08T00:57:20Z</dcterms:created>
  <dcterms:modified xsi:type="dcterms:W3CDTF">2019-08-27T03:21:25Z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v-abdarl@microsoft.com</vt:lpwstr>
  </property>
  <property fmtid="{D5CDD505-2E9C-101B-9397-08002B2CF9AE}" pid="6" name="MSIP_Label_f42aa342-8706-4288-bd11-ebb85995028c_SetDate">
    <vt:lpwstr>2018-06-05T17:32:32.6931325Z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